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handoutMasterIdLst>
    <p:handoutMasterId r:id="rId25"/>
  </p:handoutMasterIdLst>
  <p:sldIdLst>
    <p:sldId id="256" r:id="rId2"/>
    <p:sldId id="259" r:id="rId3"/>
    <p:sldId id="260" r:id="rId4"/>
    <p:sldId id="257" r:id="rId5"/>
    <p:sldId id="258" r:id="rId6"/>
    <p:sldId id="279" r:id="rId7"/>
    <p:sldId id="262" r:id="rId8"/>
    <p:sldId id="263" r:id="rId9"/>
    <p:sldId id="267" r:id="rId10"/>
    <p:sldId id="268" r:id="rId11"/>
    <p:sldId id="269" r:id="rId12"/>
    <p:sldId id="270" r:id="rId13"/>
    <p:sldId id="275" r:id="rId14"/>
    <p:sldId id="265" r:id="rId15"/>
    <p:sldId id="261" r:id="rId16"/>
    <p:sldId id="266" r:id="rId17"/>
    <p:sldId id="271" r:id="rId18"/>
    <p:sldId id="278" r:id="rId19"/>
    <p:sldId id="277" r:id="rId20"/>
    <p:sldId id="276" r:id="rId21"/>
    <p:sldId id="274" r:id="rId22"/>
    <p:sldId id="272" r:id="rId23"/>
  </p:sldIdLst>
  <p:sldSz cx="9144000" cy="6858000" type="screen4x3"/>
  <p:notesSz cx="6877050" cy="10001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4255" autoAdjust="0"/>
  </p:normalViewPr>
  <p:slideViewPr>
    <p:cSldViewPr>
      <p:cViewPr>
        <p:scale>
          <a:sx n="66" d="100"/>
          <a:sy n="66" d="100"/>
        </p:scale>
        <p:origin x="-129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fld id="{B538878B-23D5-4736-8D2E-A6B492E7660D}" type="datetimeFigureOut">
              <a:rPr lang="en-US" smtClean="0"/>
              <a:t>4/29/2011</a:t>
            </a:fld>
            <a:endParaRPr lang="en-US"/>
          </a:p>
        </p:txBody>
      </p:sp>
      <p:sp>
        <p:nvSpPr>
          <p:cNvPr id="4" name="Zástupný symbol pro zápatí 3"/>
          <p:cNvSpPr>
            <a:spLocks noGrp="1"/>
          </p:cNvSpPr>
          <p:nvPr>
            <p:ph type="ftr" sz="quarter" idx="2"/>
          </p:nvPr>
        </p:nvSpPr>
        <p:spPr>
          <a:xfrm>
            <a:off x="0" y="9499600"/>
            <a:ext cx="2979738" cy="500063"/>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95725" y="9499600"/>
            <a:ext cx="2979738" cy="500063"/>
          </a:xfrm>
          <a:prstGeom prst="rect">
            <a:avLst/>
          </a:prstGeom>
        </p:spPr>
        <p:txBody>
          <a:bodyPr vert="horz" lIns="91440" tIns="45720" rIns="91440" bIns="45720" rtlCol="0" anchor="b"/>
          <a:lstStyle>
            <a:lvl1pPr algn="r">
              <a:defRPr sz="1200"/>
            </a:lvl1pPr>
          </a:lstStyle>
          <a:p>
            <a:fld id="{2FC81B96-B2EA-4177-B9FE-5255FE7156E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en-US"/>
          </a:p>
        </p:txBody>
      </p:sp>
      <p:sp>
        <p:nvSpPr>
          <p:cNvPr id="3" name="Zástupný symbol pro datum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E842558F-4B2E-4591-86BC-AA98939B8AF9}" type="datetimeFigureOut">
              <a:rPr lang="en-US" smtClean="0"/>
              <a:pPr/>
              <a:t>4/28/2011</a:t>
            </a:fld>
            <a:endParaRPr lang="en-US"/>
          </a:p>
        </p:txBody>
      </p:sp>
      <p:sp>
        <p:nvSpPr>
          <p:cNvPr id="4" name="Zástupný symbol pro obrázek snímku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en-US"/>
          </a:p>
        </p:txBody>
      </p:sp>
      <p:sp>
        <p:nvSpPr>
          <p:cNvPr id="5" name="Zástupný symbol pro poznámky 4"/>
          <p:cNvSpPr>
            <a:spLocks noGrp="1"/>
          </p:cNvSpPr>
          <p:nvPr>
            <p:ph type="body" sz="quarter" idx="3"/>
          </p:nvPr>
        </p:nvSpPr>
        <p:spPr>
          <a:xfrm>
            <a:off x="687705" y="4750594"/>
            <a:ext cx="5501640" cy="4500563"/>
          </a:xfrm>
          <a:prstGeom prst="rect">
            <a:avLst/>
          </a:prstGeom>
        </p:spPr>
        <p:txBody>
          <a:bodyPr vert="horz" lIns="96442" tIns="48221" rIns="96442" bIns="48221"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en-US"/>
          </a:p>
        </p:txBody>
      </p:sp>
      <p:sp>
        <p:nvSpPr>
          <p:cNvPr id="7" name="Zástupný symbol pro číslo snímku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37ACD04A-2058-4DC1-9F2B-B80347221C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Name</a:t>
            </a:r>
            <a:r>
              <a:rPr lang="cs-CZ" dirty="0" smtClean="0"/>
              <a:t>, master student </a:t>
            </a:r>
            <a:r>
              <a:rPr lang="cs-CZ" dirty="0" err="1" smtClean="0"/>
              <a:t>of</a:t>
            </a:r>
            <a:r>
              <a:rPr lang="cs-CZ" dirty="0" smtClean="0"/>
              <a:t>  CG </a:t>
            </a:r>
            <a:r>
              <a:rPr lang="cs-CZ" dirty="0" err="1" smtClean="0"/>
              <a:t>at</a:t>
            </a:r>
            <a:r>
              <a:rPr lang="cs-CZ" dirty="0" smtClean="0"/>
              <a:t> </a:t>
            </a:r>
            <a:r>
              <a:rPr lang="cs-CZ" dirty="0" err="1" smtClean="0"/>
              <a:t>Ch</a:t>
            </a:r>
            <a:r>
              <a:rPr lang="cs-CZ" dirty="0" smtClean="0"/>
              <a:t>.U.</a:t>
            </a:r>
            <a:r>
              <a:rPr lang="cs-CZ" baseline="0" dirty="0" smtClean="0"/>
              <a:t> in </a:t>
            </a:r>
            <a:r>
              <a:rPr lang="cs-CZ" baseline="0" dirty="0" err="1" smtClean="0"/>
              <a:t>Prague</a:t>
            </a:r>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baseline="0" dirty="0" smtClean="0"/>
              <a:t>Example of a particular light path which contribution is included multiple times.</a:t>
            </a:r>
          </a:p>
          <a:p>
            <a:endParaRPr lang="en-US" baseline="0" dirty="0" smtClean="0"/>
          </a:p>
          <a:p>
            <a:r>
              <a:rPr lang="en-US" baseline="0" dirty="0" smtClean="0"/>
              <a:t>One segment generated from camera, three segments generated from light, connected through the radiance estimate.</a:t>
            </a:r>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Radiance estimate performed in the second </a:t>
            </a:r>
            <a:r>
              <a:rPr lang="en-US" baseline="0" dirty="0" smtClean="0"/>
              <a:t>camera path bounce,</a:t>
            </a:r>
          </a:p>
          <a:p>
            <a:endParaRPr lang="en-US" baseline="0" dirty="0" smtClean="0"/>
          </a:p>
          <a:p>
            <a:r>
              <a:rPr lang="en-US" baseline="0" dirty="0" smtClean="0"/>
              <a:t>Contribution of the same light path included, this time 2 segments from the camera and 2 from a light source</a:t>
            </a:r>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Etc. etc. so we end up with</a:t>
            </a:r>
            <a:r>
              <a:rPr lang="en-US" baseline="0" dirty="0" smtClean="0"/>
              <a:t> few different strategies which compute the same light transport.</a:t>
            </a:r>
          </a:p>
          <a:p>
            <a:endParaRPr lang="en-US" baseline="0" dirty="0" smtClean="0"/>
          </a:p>
          <a:p>
            <a:r>
              <a:rPr lang="en-US" baseline="0" dirty="0" smtClean="0"/>
              <a:t>Every strategy is advantageous for a different type of light transport.</a:t>
            </a:r>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How do</a:t>
            </a:r>
            <a:r>
              <a:rPr lang="en-US" baseline="0" dirty="0" smtClean="0"/>
              <a:t> we combine various strategies?</a:t>
            </a:r>
          </a:p>
          <a:p>
            <a:endParaRPr lang="en-US" baseline="0" dirty="0" smtClean="0"/>
          </a:p>
          <a:p>
            <a:r>
              <a:rPr lang="en-US" dirty="0" smtClean="0"/>
              <a:t>MIS</a:t>
            </a:r>
          </a:p>
          <a:p>
            <a:r>
              <a:rPr lang="en-US" dirty="0" smtClean="0"/>
              <a:t>MIS</a:t>
            </a:r>
            <a:r>
              <a:rPr lang="en-US" baseline="0" dirty="0" smtClean="0"/>
              <a:t> solves the very same problem in the algorithm of BDPT</a:t>
            </a:r>
          </a:p>
          <a:p>
            <a:endParaRPr lang="en-US" baseline="0" dirty="0" smtClean="0"/>
          </a:p>
          <a:p>
            <a:r>
              <a:rPr lang="en-US" baseline="0" dirty="0" smtClean="0"/>
              <a:t>For every path the weight is computed and the path contribution is multiplied by that weight.</a:t>
            </a:r>
          </a:p>
          <a:p>
            <a:endParaRPr lang="en-US" baseline="0" dirty="0" smtClean="0"/>
          </a:p>
          <a:p>
            <a:r>
              <a:rPr lang="en-US" baseline="0" dirty="0" smtClean="0"/>
              <a:t>The path weight is evaluated according to the way of generating the path.</a:t>
            </a:r>
          </a:p>
          <a:p>
            <a:endParaRPr lang="en-US" baseline="0" dirty="0" smtClean="0"/>
          </a:p>
          <a:p>
            <a:r>
              <a:rPr lang="en-US" baseline="0" dirty="0" smtClean="0"/>
              <a:t>If the path can be generated from three different strategies -&gt; weights evaluated as it is shown on the slide</a:t>
            </a:r>
          </a:p>
          <a:p>
            <a:endParaRPr lang="en-US" baseline="0" dirty="0" smtClean="0"/>
          </a:p>
          <a:p>
            <a:r>
              <a:rPr lang="en-US" baseline="0" dirty="0" smtClean="0"/>
              <a:t>Details of computing the probabilities P are given in the article itself</a:t>
            </a:r>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How</a:t>
            </a:r>
            <a:r>
              <a:rPr lang="en-US" baseline="0" dirty="0" smtClean="0"/>
              <a:t> the Bidirectional Photon Mapping algorithm looks like?</a:t>
            </a:r>
          </a:p>
          <a:p>
            <a:endParaRPr lang="en-US" baseline="0" dirty="0" smtClean="0"/>
          </a:p>
          <a:p>
            <a:r>
              <a:rPr lang="en-US" baseline="0" dirty="0" smtClean="0"/>
              <a:t>Heuristic replaced by the path-tracing</a:t>
            </a:r>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err="1" smtClean="0"/>
              <a:t>robustni</a:t>
            </a:r>
            <a:r>
              <a:rPr lang="en-US" dirty="0" smtClean="0"/>
              <a:t> alg. </a:t>
            </a:r>
            <a:r>
              <a:rPr lang="en-US" dirty="0" err="1" smtClean="0"/>
              <a:t>Vyvinuty</a:t>
            </a:r>
            <a:r>
              <a:rPr lang="en-US" dirty="0" smtClean="0"/>
              <a:t> </a:t>
            </a:r>
            <a:r>
              <a:rPr lang="en-US" dirty="0" err="1" smtClean="0"/>
              <a:t>na</a:t>
            </a:r>
            <a:r>
              <a:rPr lang="en-US" dirty="0" smtClean="0"/>
              <a:t> </a:t>
            </a:r>
            <a:r>
              <a:rPr lang="en-US" dirty="0" err="1" smtClean="0"/>
              <a:t>zaklade</a:t>
            </a:r>
            <a:r>
              <a:rPr lang="en-US" dirty="0" smtClean="0"/>
              <a:t> PM </a:t>
            </a:r>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err="1" smtClean="0"/>
              <a:t>Nejak</a:t>
            </a:r>
            <a:r>
              <a:rPr lang="en-US" baseline="0" dirty="0" smtClean="0"/>
              <a:t> </a:t>
            </a:r>
            <a:r>
              <a:rPr lang="en-US" baseline="0" dirty="0" err="1" smtClean="0"/>
              <a:t>popsat</a:t>
            </a:r>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New </a:t>
            </a:r>
            <a:r>
              <a:rPr lang="cs-CZ" dirty="0" err="1" smtClean="0"/>
              <a:t>robust</a:t>
            </a:r>
            <a:r>
              <a:rPr lang="cs-CZ" dirty="0" smtClean="0"/>
              <a:t> </a:t>
            </a:r>
            <a:r>
              <a:rPr lang="cs-CZ" dirty="0" err="1" smtClean="0"/>
              <a:t>method</a:t>
            </a:r>
            <a:r>
              <a:rPr lang="cs-CZ" dirty="0" smtClean="0"/>
              <a:t> </a:t>
            </a:r>
            <a:r>
              <a:rPr lang="cs-CZ" dirty="0" err="1" smtClean="0"/>
              <a:t>for</a:t>
            </a:r>
            <a:r>
              <a:rPr lang="cs-CZ" dirty="0" smtClean="0"/>
              <a:t> </a:t>
            </a:r>
            <a:r>
              <a:rPr lang="cs-CZ" dirty="0" err="1" smtClean="0"/>
              <a:t>computing</a:t>
            </a:r>
            <a:r>
              <a:rPr lang="cs-CZ" dirty="0" smtClean="0"/>
              <a:t> GI </a:t>
            </a:r>
            <a:r>
              <a:rPr lang="cs-CZ" dirty="0" err="1" smtClean="0"/>
              <a:t>based</a:t>
            </a:r>
            <a:r>
              <a:rPr lang="cs-CZ" baseline="0" dirty="0" smtClean="0"/>
              <a:t> on </a:t>
            </a:r>
            <a:r>
              <a:rPr lang="cs-CZ" baseline="0" dirty="0" err="1" smtClean="0"/>
              <a:t>photon</a:t>
            </a:r>
            <a:r>
              <a:rPr lang="cs-CZ" baseline="0" dirty="0" smtClean="0"/>
              <a:t> </a:t>
            </a:r>
            <a:r>
              <a:rPr lang="cs-CZ" baseline="0" dirty="0" err="1" smtClean="0"/>
              <a:t>mapping</a:t>
            </a:r>
            <a:endParaRPr lang="cs-CZ" baseline="0" dirty="0" smtClean="0"/>
          </a:p>
          <a:p>
            <a:r>
              <a:rPr lang="cs-CZ" baseline="0" dirty="0" err="1" smtClean="0"/>
              <a:t>Why</a:t>
            </a:r>
            <a:r>
              <a:rPr lang="cs-CZ" baseline="0" dirty="0" smtClean="0"/>
              <a:t> do </a:t>
            </a:r>
            <a:r>
              <a:rPr lang="cs-CZ" baseline="0" dirty="0" err="1" smtClean="0"/>
              <a:t>we</a:t>
            </a:r>
            <a:r>
              <a:rPr lang="cs-CZ" baseline="0" dirty="0" smtClean="0"/>
              <a:t> </a:t>
            </a:r>
            <a:r>
              <a:rPr lang="cs-CZ" baseline="0" dirty="0" err="1" smtClean="0"/>
              <a:t>concern</a:t>
            </a:r>
            <a:r>
              <a:rPr lang="cs-CZ" baseline="0" dirty="0" smtClean="0"/>
              <a:t> </a:t>
            </a:r>
            <a:r>
              <a:rPr lang="cs-CZ" baseline="0" dirty="0" err="1" smtClean="0"/>
              <a:t>with</a:t>
            </a:r>
            <a:r>
              <a:rPr lang="cs-CZ" baseline="0" dirty="0" smtClean="0"/>
              <a:t> </a:t>
            </a:r>
            <a:r>
              <a:rPr lang="cs-CZ" baseline="0" dirty="0" err="1" smtClean="0"/>
              <a:t>looking</a:t>
            </a:r>
            <a:r>
              <a:rPr lang="cs-CZ" baseline="0" dirty="0" smtClean="0"/>
              <a:t> </a:t>
            </a:r>
            <a:r>
              <a:rPr lang="cs-CZ" baseline="0" dirty="0" err="1" smtClean="0"/>
              <a:t>for</a:t>
            </a:r>
            <a:r>
              <a:rPr lang="cs-CZ" baseline="0" dirty="0" smtClean="0"/>
              <a:t> a </a:t>
            </a:r>
            <a:r>
              <a:rPr lang="cs-CZ" baseline="0" dirty="0" err="1" smtClean="0"/>
              <a:t>new</a:t>
            </a:r>
            <a:r>
              <a:rPr lang="cs-CZ" baseline="0" dirty="0" smtClean="0"/>
              <a:t> </a:t>
            </a:r>
            <a:r>
              <a:rPr lang="cs-CZ" baseline="0" dirty="0" err="1" smtClean="0"/>
              <a:t>robust</a:t>
            </a:r>
            <a:r>
              <a:rPr lang="cs-CZ" baseline="0" dirty="0" smtClean="0"/>
              <a:t> </a:t>
            </a:r>
            <a:r>
              <a:rPr lang="cs-CZ" baseline="0" dirty="0" err="1" smtClean="0"/>
              <a:t>method</a:t>
            </a:r>
            <a:r>
              <a:rPr lang="cs-CZ" baseline="0" dirty="0" smtClean="0"/>
              <a:t>?</a:t>
            </a:r>
          </a:p>
          <a:p>
            <a:endParaRPr lang="cs-CZ" baseline="0" dirty="0" smtClean="0"/>
          </a:p>
          <a:p>
            <a:r>
              <a:rPr lang="cs-CZ" baseline="0" dirty="0" smtClean="0"/>
              <a:t>PM </a:t>
            </a:r>
            <a:r>
              <a:rPr lang="cs-CZ" baseline="0" dirty="0" err="1" smtClean="0"/>
              <a:t>is</a:t>
            </a:r>
            <a:r>
              <a:rPr lang="cs-CZ" baseline="0" dirty="0" smtClean="0"/>
              <a:t> </a:t>
            </a:r>
            <a:r>
              <a:rPr lang="cs-CZ" baseline="0" dirty="0" err="1" smtClean="0"/>
              <a:t>good</a:t>
            </a:r>
            <a:r>
              <a:rPr lang="cs-CZ" baseline="0" dirty="0" smtClean="0"/>
              <a:t> </a:t>
            </a:r>
            <a:r>
              <a:rPr lang="cs-CZ" baseline="0" dirty="0" err="1" smtClean="0"/>
              <a:t>at</a:t>
            </a:r>
            <a:r>
              <a:rPr lang="cs-CZ" baseline="0" dirty="0" smtClean="0"/>
              <a:t> </a:t>
            </a:r>
            <a:r>
              <a:rPr lang="cs-CZ" baseline="0" dirty="0" err="1" smtClean="0"/>
              <a:t>rendering</a:t>
            </a:r>
            <a:r>
              <a:rPr lang="cs-CZ" baseline="0" dirty="0" smtClean="0"/>
              <a:t> </a:t>
            </a:r>
            <a:r>
              <a:rPr lang="cs-CZ" baseline="0" dirty="0" err="1" smtClean="0"/>
              <a:t>scenes</a:t>
            </a:r>
            <a:r>
              <a:rPr lang="cs-CZ" baseline="0" dirty="0" smtClean="0"/>
              <a:t> </a:t>
            </a:r>
            <a:r>
              <a:rPr lang="cs-CZ" baseline="0" dirty="0" err="1" smtClean="0"/>
              <a:t>with</a:t>
            </a:r>
            <a:r>
              <a:rPr lang="cs-CZ" baseline="0" dirty="0" smtClean="0"/>
              <a:t> </a:t>
            </a:r>
            <a:r>
              <a:rPr lang="cs-CZ" baseline="0" dirty="0" err="1" smtClean="0"/>
              <a:t>difficult</a:t>
            </a:r>
            <a:r>
              <a:rPr lang="cs-CZ" baseline="0" dirty="0" smtClean="0"/>
              <a:t> </a:t>
            </a:r>
            <a:r>
              <a:rPr lang="cs-CZ" baseline="0" dirty="0" err="1" smtClean="0"/>
              <a:t>light</a:t>
            </a:r>
            <a:r>
              <a:rPr lang="cs-CZ" baseline="0" dirty="0" smtClean="0"/>
              <a:t> </a:t>
            </a:r>
            <a:r>
              <a:rPr lang="cs-CZ" baseline="0" dirty="0" err="1" smtClean="0"/>
              <a:t>settings</a:t>
            </a:r>
            <a:r>
              <a:rPr lang="cs-CZ" baseline="0" dirty="0" smtClean="0"/>
              <a:t>.</a:t>
            </a:r>
          </a:p>
          <a:p>
            <a:endParaRPr lang="cs-CZ" baseline="0" dirty="0" smtClean="0"/>
          </a:p>
          <a:p>
            <a:r>
              <a:rPr lang="cs-CZ" baseline="0" dirty="0" err="1" smtClean="0"/>
              <a:t>Wide</a:t>
            </a:r>
            <a:r>
              <a:rPr lang="cs-CZ" baseline="0" dirty="0" smtClean="0"/>
              <a:t> </a:t>
            </a:r>
            <a:r>
              <a:rPr lang="cs-CZ" baseline="0" dirty="0" err="1" smtClean="0"/>
              <a:t>range</a:t>
            </a:r>
            <a:r>
              <a:rPr lang="cs-CZ" baseline="0" dirty="0" smtClean="0"/>
              <a:t> </a:t>
            </a:r>
            <a:r>
              <a:rPr lang="cs-CZ" baseline="0" dirty="0" err="1" smtClean="0"/>
              <a:t>of</a:t>
            </a:r>
            <a:r>
              <a:rPr lang="cs-CZ" baseline="0" dirty="0" smtClean="0"/>
              <a:t> </a:t>
            </a:r>
            <a:r>
              <a:rPr lang="cs-CZ" baseline="0" dirty="0" err="1" smtClean="0"/>
              <a:t>scenes</a:t>
            </a:r>
            <a:r>
              <a:rPr lang="cs-CZ" baseline="0" dirty="0" smtClean="0"/>
              <a:t> </a:t>
            </a:r>
            <a:r>
              <a:rPr lang="cs-CZ" baseline="0" dirty="0" err="1" smtClean="0"/>
              <a:t>which</a:t>
            </a:r>
            <a:r>
              <a:rPr lang="cs-CZ" baseline="0" dirty="0" smtClean="0"/>
              <a:t> PM </a:t>
            </a:r>
            <a:r>
              <a:rPr lang="cs-CZ" baseline="0" dirty="0" err="1" smtClean="0"/>
              <a:t>does</a:t>
            </a:r>
            <a:r>
              <a:rPr lang="cs-CZ" baseline="0" dirty="0" smtClean="0"/>
              <a:t> not handle </a:t>
            </a:r>
            <a:r>
              <a:rPr lang="cs-CZ" baseline="0" dirty="0" err="1" smtClean="0"/>
              <a:t>properly</a:t>
            </a:r>
            <a:r>
              <a:rPr lang="cs-CZ" baseline="0" dirty="0" smtClean="0"/>
              <a:t>.</a:t>
            </a:r>
          </a:p>
          <a:p>
            <a:r>
              <a:rPr lang="cs-CZ" baseline="0" dirty="0" err="1" smtClean="0"/>
              <a:t>Problematic</a:t>
            </a:r>
            <a:r>
              <a:rPr lang="cs-CZ" baseline="0" dirty="0" smtClean="0"/>
              <a:t> </a:t>
            </a:r>
            <a:r>
              <a:rPr lang="cs-CZ" baseline="0" dirty="0" err="1" smtClean="0"/>
              <a:t>scenes</a:t>
            </a:r>
            <a:r>
              <a:rPr lang="cs-CZ" baseline="0" dirty="0" smtClean="0"/>
              <a:t> </a:t>
            </a:r>
            <a:r>
              <a:rPr lang="cs-CZ" baseline="0" dirty="0" err="1" smtClean="0"/>
              <a:t>contain</a:t>
            </a:r>
            <a:r>
              <a:rPr lang="cs-CZ" baseline="0" dirty="0" smtClean="0"/>
              <a:t> many </a:t>
            </a:r>
            <a:r>
              <a:rPr lang="cs-CZ" baseline="0" dirty="0" err="1" smtClean="0"/>
              <a:t>glossy</a:t>
            </a:r>
            <a:r>
              <a:rPr lang="cs-CZ" baseline="0" dirty="0" smtClean="0"/>
              <a:t> </a:t>
            </a:r>
            <a:r>
              <a:rPr lang="cs-CZ" baseline="0" dirty="0" err="1" smtClean="0"/>
              <a:t>materials</a:t>
            </a:r>
            <a:r>
              <a:rPr lang="cs-CZ" baseline="0" dirty="0" smtClean="0"/>
              <a:t>.</a:t>
            </a:r>
          </a:p>
          <a:p>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An</a:t>
            </a:r>
            <a:r>
              <a:rPr lang="cs-CZ" dirty="0" smtClean="0"/>
              <a:t> </a:t>
            </a:r>
            <a:r>
              <a:rPr lang="cs-CZ" dirty="0" err="1" smtClean="0"/>
              <a:t>example</a:t>
            </a:r>
            <a:r>
              <a:rPr lang="cs-CZ" dirty="0" smtClean="0"/>
              <a:t> </a:t>
            </a:r>
            <a:r>
              <a:rPr lang="cs-CZ" dirty="0" err="1" smtClean="0"/>
              <a:t>of</a:t>
            </a:r>
            <a:r>
              <a:rPr lang="cs-CZ" dirty="0" smtClean="0"/>
              <a:t> such a </a:t>
            </a:r>
            <a:r>
              <a:rPr lang="cs-CZ" dirty="0" err="1" smtClean="0"/>
              <a:t>problematic</a:t>
            </a:r>
            <a:r>
              <a:rPr lang="cs-CZ" dirty="0" smtClean="0"/>
              <a:t> </a:t>
            </a:r>
            <a:r>
              <a:rPr lang="cs-CZ" dirty="0" err="1" smtClean="0"/>
              <a:t>scene</a:t>
            </a:r>
            <a:r>
              <a:rPr lang="cs-CZ" dirty="0" smtClean="0"/>
              <a:t>.</a:t>
            </a:r>
          </a:p>
          <a:p>
            <a:endParaRPr lang="cs-CZ" dirty="0" smtClean="0"/>
          </a:p>
          <a:p>
            <a:r>
              <a:rPr lang="cs-CZ" dirty="0" err="1" smtClean="0"/>
              <a:t>Cornell</a:t>
            </a:r>
            <a:r>
              <a:rPr lang="cs-CZ" dirty="0" smtClean="0"/>
              <a:t> box-</a:t>
            </a:r>
            <a:r>
              <a:rPr lang="cs-CZ" dirty="0" err="1" smtClean="0"/>
              <a:t>like</a:t>
            </a:r>
            <a:r>
              <a:rPr lang="cs-CZ" baseline="0" dirty="0" smtClean="0"/>
              <a:t> </a:t>
            </a:r>
            <a:r>
              <a:rPr lang="cs-CZ" baseline="0" dirty="0" err="1" smtClean="0"/>
              <a:t>scene</a:t>
            </a:r>
            <a:r>
              <a:rPr lang="cs-CZ" baseline="0" dirty="0" smtClean="0"/>
              <a:t> </a:t>
            </a:r>
            <a:r>
              <a:rPr lang="cs-CZ" baseline="0" dirty="0" err="1" smtClean="0"/>
              <a:t>with</a:t>
            </a:r>
            <a:r>
              <a:rPr lang="cs-CZ" baseline="0" dirty="0" smtClean="0"/>
              <a:t> </a:t>
            </a:r>
            <a:r>
              <a:rPr lang="cs-CZ" baseline="0" dirty="0" err="1" smtClean="0"/>
              <a:t>solely</a:t>
            </a:r>
            <a:r>
              <a:rPr lang="cs-CZ" baseline="0" dirty="0" smtClean="0"/>
              <a:t> </a:t>
            </a:r>
            <a:r>
              <a:rPr lang="cs-CZ" baseline="0" dirty="0" err="1" smtClean="0"/>
              <a:t>glossy</a:t>
            </a:r>
            <a:r>
              <a:rPr lang="cs-CZ" baseline="0" dirty="0" smtClean="0"/>
              <a:t> </a:t>
            </a:r>
            <a:r>
              <a:rPr lang="cs-CZ" baseline="0" dirty="0" err="1" smtClean="0"/>
              <a:t>materials</a:t>
            </a:r>
            <a:r>
              <a:rPr lang="cs-CZ" baseline="0" dirty="0" smtClean="0"/>
              <a:t>.</a:t>
            </a:r>
          </a:p>
          <a:p>
            <a:endParaRPr lang="cs-CZ" baseline="0" dirty="0" smtClean="0"/>
          </a:p>
          <a:p>
            <a:r>
              <a:rPr lang="cs-CZ" baseline="0" dirty="0" err="1" smtClean="0"/>
              <a:t>Blotchy</a:t>
            </a:r>
            <a:r>
              <a:rPr lang="cs-CZ" baseline="0" dirty="0" smtClean="0"/>
              <a:t> </a:t>
            </a:r>
            <a:r>
              <a:rPr lang="cs-CZ" baseline="0" dirty="0" err="1" smtClean="0"/>
              <a:t>artifacts</a:t>
            </a:r>
            <a:r>
              <a:rPr lang="cs-CZ" baseline="0" dirty="0" smtClean="0"/>
              <a:t> </a:t>
            </a:r>
            <a:r>
              <a:rPr lang="cs-CZ" baseline="0" dirty="0" err="1" smtClean="0"/>
              <a:t>and</a:t>
            </a:r>
            <a:r>
              <a:rPr lang="cs-CZ" baseline="0" dirty="0" smtClean="0"/>
              <a:t> </a:t>
            </a:r>
            <a:r>
              <a:rPr lang="cs-CZ" baseline="0" dirty="0" err="1" smtClean="0"/>
              <a:t>grainy</a:t>
            </a:r>
            <a:r>
              <a:rPr lang="cs-CZ" baseline="0" dirty="0" smtClean="0"/>
              <a:t> </a:t>
            </a:r>
            <a:r>
              <a:rPr lang="cs-CZ" baseline="0" dirty="0" err="1" smtClean="0"/>
              <a:t>noise</a:t>
            </a:r>
            <a:endParaRPr lang="en-US" baseline="0" dirty="0" smtClean="0"/>
          </a:p>
          <a:p>
            <a:endParaRPr lang="en-US" baseline="0" dirty="0" smtClean="0"/>
          </a:p>
          <a:p>
            <a:r>
              <a:rPr lang="en-US" baseline="0" dirty="0" smtClean="0"/>
              <a:t>To the right: our bidirectional approach</a:t>
            </a:r>
          </a:p>
          <a:p>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Briefly review the PM</a:t>
            </a:r>
            <a:r>
              <a:rPr lang="en-US" baseline="0" dirty="0" smtClean="0"/>
              <a:t> </a:t>
            </a:r>
            <a:r>
              <a:rPr lang="en-US" baseline="0" dirty="0" smtClean="0"/>
              <a:t>algorithm</a:t>
            </a:r>
            <a:endParaRPr lang="en-US" baseline="0" dirty="0" smtClean="0"/>
          </a:p>
          <a:p>
            <a:r>
              <a:rPr lang="en-US" baseline="0" dirty="0" smtClean="0"/>
              <a:t>Present the main idea of our approach</a:t>
            </a:r>
          </a:p>
          <a:p>
            <a:r>
              <a:rPr lang="en-US" baseline="0" dirty="0" smtClean="0"/>
              <a:t>Give an algorithm overview</a:t>
            </a:r>
          </a:p>
          <a:p>
            <a:r>
              <a:rPr lang="en-US" baseline="0" dirty="0" smtClean="0"/>
              <a:t>Show our results</a:t>
            </a:r>
          </a:p>
          <a:p>
            <a:r>
              <a:rPr lang="en-US" baseline="0" dirty="0" smtClean="0"/>
              <a:t>Also present the results of our implementation into the progressive PM methods</a:t>
            </a:r>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Two passes</a:t>
            </a:r>
          </a:p>
          <a:p>
            <a:endParaRPr lang="en-US" dirty="0" smtClean="0"/>
          </a:p>
          <a:p>
            <a:r>
              <a:rPr lang="en-US" dirty="0" smtClean="0"/>
              <a:t>In</a:t>
            </a:r>
            <a:r>
              <a:rPr lang="en-US" baseline="0" dirty="0" smtClean="0"/>
              <a:t> the first pass: shoot photons, trace them through the scene, store information about photon-surface interactions</a:t>
            </a:r>
          </a:p>
          <a:p>
            <a:r>
              <a:rPr lang="en-US" baseline="0" dirty="0" smtClean="0"/>
              <a:t>Photon map data structure</a:t>
            </a:r>
          </a:p>
          <a:p>
            <a:r>
              <a:rPr lang="en-US" baseline="0" dirty="0" smtClean="0"/>
              <a:t>Approximates the overall lighting of the scene</a:t>
            </a:r>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Approximation</a:t>
            </a:r>
            <a:r>
              <a:rPr lang="en-US" baseline="0" dirty="0" smtClean="0"/>
              <a:t> in photon map used during the second pass</a:t>
            </a:r>
          </a:p>
          <a:p>
            <a:r>
              <a:rPr lang="en-US" baseline="0" dirty="0" smtClean="0"/>
              <a:t>Computing the pixel values, tracing primary rays into the scene, when the surface is hit, algorithm decides whether to estimate the reflected radiance from the photon map or another level of distribution ray-tracing</a:t>
            </a:r>
          </a:p>
          <a:p>
            <a:r>
              <a:rPr lang="en-US" baseline="0" dirty="0" smtClean="0"/>
              <a:t>Decision depends on the type of a material and on the type of the lighting</a:t>
            </a:r>
          </a:p>
          <a:p>
            <a:endParaRPr lang="en-US" baseline="0" dirty="0" smtClean="0"/>
          </a:p>
          <a:p>
            <a:r>
              <a:rPr lang="en-US" baseline="0" dirty="0" smtClean="0"/>
              <a:t>Important:</a:t>
            </a:r>
          </a:p>
          <a:p>
            <a:r>
              <a:rPr lang="en-US" baseline="0" dirty="0" smtClean="0"/>
              <a:t>Second pass as it is suggested by Jensen – heuristic which tells us when to connect the light path by estimating the reflected radiance</a:t>
            </a:r>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Two</a:t>
            </a:r>
            <a:r>
              <a:rPr lang="en-US" baseline="0" dirty="0" smtClean="0"/>
              <a:t> problems cause that the PM produce the artifacts…</a:t>
            </a:r>
          </a:p>
          <a:p>
            <a:endParaRPr lang="en-US" baseline="0" dirty="0" smtClean="0"/>
          </a:p>
          <a:p>
            <a:r>
              <a:rPr lang="en-US" baseline="0" dirty="0" smtClean="0"/>
              <a:t>There is the first one.</a:t>
            </a:r>
          </a:p>
          <a:p>
            <a:r>
              <a:rPr lang="en-US" baseline="0" dirty="0" smtClean="0"/>
              <a:t>Directly visible glossy surfaces rendered by one level of </a:t>
            </a:r>
            <a:r>
              <a:rPr lang="en-US" baseline="0" dirty="0" err="1" smtClean="0"/>
              <a:t>distrib</a:t>
            </a:r>
            <a:r>
              <a:rPr lang="en-US" baseline="0" dirty="0" smtClean="0"/>
              <a:t>. Ray-tracing</a:t>
            </a:r>
          </a:p>
          <a:p>
            <a:r>
              <a:rPr lang="en-US" baseline="0" dirty="0" smtClean="0"/>
              <a:t>Narrow BRDF peak =&gt; beam of secondary rays</a:t>
            </a:r>
          </a:p>
          <a:p>
            <a:r>
              <a:rPr lang="en-US" baseline="0" dirty="0" smtClean="0"/>
              <a:t>Hit the surface close to their origin , photon map queries are correlated (contain the same photons), averaging of the error contained in the photon map is not achieved</a:t>
            </a:r>
          </a:p>
          <a:p>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The </a:t>
            </a:r>
            <a:r>
              <a:rPr lang="en-US" dirty="0" err="1" smtClean="0"/>
              <a:t>undiserable</a:t>
            </a:r>
            <a:r>
              <a:rPr lang="en-US" dirty="0" smtClean="0"/>
              <a:t> effects of the first problem are boosted by the second one.</a:t>
            </a:r>
          </a:p>
          <a:p>
            <a:endParaRPr lang="en-US" dirty="0" smtClean="0"/>
          </a:p>
          <a:p>
            <a:r>
              <a:rPr lang="en-US" dirty="0" smtClean="0"/>
              <a:t>Secondary ray hits another</a:t>
            </a:r>
            <a:r>
              <a:rPr lang="en-US" baseline="0" dirty="0" smtClean="0"/>
              <a:t> glossy surface, narrow BRDF peak acts as a filter of photon directions, only few photons coming from the right direction contributes to the final radiance estimate =&gt; the </a:t>
            </a:r>
            <a:r>
              <a:rPr lang="en-US" baseline="0" dirty="0" err="1" smtClean="0"/>
              <a:t>radest</a:t>
            </a:r>
            <a:r>
              <a:rPr lang="en-US" baseline="0" dirty="0" smtClean="0"/>
              <a:t>. Suffers from high variance</a:t>
            </a:r>
          </a:p>
          <a:p>
            <a:endParaRPr lang="en-US" baseline="0" dirty="0" smtClean="0"/>
          </a:p>
          <a:p>
            <a:r>
              <a:rPr lang="en-US" baseline="0" dirty="0" smtClean="0"/>
              <a:t>Both issues combined result into the blotchy artifacts and noisy images</a:t>
            </a:r>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How to cope with the</a:t>
            </a:r>
            <a:r>
              <a:rPr lang="en-US" baseline="0" dirty="0" smtClean="0"/>
              <a:t> problems?</a:t>
            </a:r>
          </a:p>
          <a:p>
            <a:endParaRPr lang="en-US" baseline="0" dirty="0" smtClean="0"/>
          </a:p>
          <a:p>
            <a:r>
              <a:rPr lang="en-US" baseline="0" dirty="0" smtClean="0"/>
              <a:t>Second pass heuristic fails on glossy scenes. Some scenes and even some parts of the light transport would need to connect light paths after one bounce of camera ray and others after more bounces.</a:t>
            </a:r>
          </a:p>
          <a:p>
            <a:endParaRPr lang="en-US" baseline="0" dirty="0" smtClean="0"/>
          </a:p>
          <a:p>
            <a:r>
              <a:rPr lang="en-US" baseline="0" dirty="0" smtClean="0"/>
              <a:t>Idea: to connect light paths in every bounce of the camera ray, do not know in advance which particular scene we are given</a:t>
            </a:r>
          </a:p>
          <a:p>
            <a:endParaRPr lang="en-US" baseline="0" dirty="0" smtClean="0"/>
          </a:p>
          <a:p>
            <a:r>
              <a:rPr lang="en-US" baseline="0" dirty="0" smtClean="0"/>
              <a:t>This brings a new problem. Obviously the same light transport is computed multiple times.</a:t>
            </a:r>
            <a:endParaRPr lang="en-US" dirty="0"/>
          </a:p>
        </p:txBody>
      </p:sp>
      <p:sp>
        <p:nvSpPr>
          <p:cNvPr id="4" name="Zástupný symbol pro číslo snímku 3"/>
          <p:cNvSpPr>
            <a:spLocks noGrp="1"/>
          </p:cNvSpPr>
          <p:nvPr>
            <p:ph type="sldNum" sz="quarter" idx="10"/>
          </p:nvPr>
        </p:nvSpPr>
        <p:spPr/>
        <p:txBody>
          <a:bodyPr/>
          <a:lstStyle/>
          <a:p>
            <a:fld id="{37ACD04A-2058-4DC1-9F2B-B80347221CE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US"/>
          </a:p>
        </p:txBody>
      </p:sp>
      <p:sp>
        <p:nvSpPr>
          <p:cNvPr id="4" name="Zástupný symbol pro datum 3"/>
          <p:cNvSpPr>
            <a:spLocks noGrp="1"/>
          </p:cNvSpPr>
          <p:nvPr>
            <p:ph type="dt" sz="half" idx="10"/>
          </p:nvPr>
        </p:nvSpPr>
        <p:spPr/>
        <p:txBody>
          <a:bodyPr/>
          <a:lstStyle/>
          <a:p>
            <a:fld id="{2A748928-FC86-451E-A395-666FA4E654A2}" type="datetime1">
              <a:rPr lang="en-US" smtClean="0"/>
              <a:pPr/>
              <a:t>4/28/2011</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FDFD3350-C626-4043-B399-2E9A1D0018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A14E5686-7783-492A-A811-EEBB793E7541}" type="datetime1">
              <a:rPr lang="en-US" smtClean="0"/>
              <a:pPr/>
              <a:t>4/28/2011</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FDFD3350-C626-4043-B399-2E9A1D0018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D3FEC3ED-A76E-48A9-A441-908628878E9D}" type="datetime1">
              <a:rPr lang="en-US" smtClean="0"/>
              <a:pPr/>
              <a:t>4/28/2011</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FDFD3350-C626-4043-B399-2E9A1D0018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5F7582AE-54EA-43D0-8931-45ED616CA02C}" type="datetime1">
              <a:rPr lang="en-US" smtClean="0"/>
              <a:pPr/>
              <a:t>4/28/2011</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FDFD3350-C626-4043-B399-2E9A1D0018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452431E8-91FC-48A0-88D6-4EE670A10F21}" type="datetime1">
              <a:rPr lang="en-US" smtClean="0"/>
              <a:pPr/>
              <a:t>4/28/2011</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FDFD3350-C626-4043-B399-2E9A1D0018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6056F0CB-5641-4B6D-AE67-17CBA7D42825}" type="datetime1">
              <a:rPr lang="en-US" smtClean="0"/>
              <a:pPr/>
              <a:t>4/28/2011</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FDFD3350-C626-4043-B399-2E9A1D0018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3F872B49-0FC7-46FE-992D-A23115A57CB1}" type="datetime1">
              <a:rPr lang="en-US" smtClean="0"/>
              <a:pPr/>
              <a:t>4/28/2011</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FDFD3350-C626-4043-B399-2E9A1D0018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2"/>
          <p:cNvSpPr>
            <a:spLocks noGrp="1"/>
          </p:cNvSpPr>
          <p:nvPr>
            <p:ph type="dt" sz="half" idx="10"/>
          </p:nvPr>
        </p:nvSpPr>
        <p:spPr/>
        <p:txBody>
          <a:bodyPr/>
          <a:lstStyle/>
          <a:p>
            <a:fld id="{FC2AD975-5FA5-4226-8AA2-D1481E12031E}" type="datetime1">
              <a:rPr lang="en-US" smtClean="0"/>
              <a:pPr/>
              <a:t>4/28/2011</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FDFD3350-C626-4043-B399-2E9A1D0018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D61B418-8D83-40AF-B3B4-EF38427844FA}" type="datetime1">
              <a:rPr lang="en-US" smtClean="0"/>
              <a:pPr/>
              <a:t>4/28/2011</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FDFD3350-C626-4043-B399-2E9A1D0018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DEEBE24-EBD6-43DD-8358-1B12DC3969C7}" type="datetime1">
              <a:rPr lang="en-US" smtClean="0"/>
              <a:pPr/>
              <a:t>4/28/2011</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FDFD3350-C626-4043-B399-2E9A1D0018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B73DAB26-692A-4CEE-B32B-DE5E0DEC03CD}" type="datetime1">
              <a:rPr lang="en-US" smtClean="0"/>
              <a:pPr/>
              <a:t>4/28/2011</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FDFD3350-C626-4043-B399-2E9A1D0018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BDDD0-397E-4921-B298-1ECC47DFFEA2}" type="datetime1">
              <a:rPr lang="en-US" smtClean="0"/>
              <a:pPr/>
              <a:t>4/28/2011</a:t>
            </a:fld>
            <a:endParaRPr lang="en-US"/>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D3350-C626-4043-B399-2E9A1D0018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Bidirectional Photon Mapping</a:t>
            </a:r>
            <a:endParaRPr lang="en-US" dirty="0"/>
          </a:p>
        </p:txBody>
      </p:sp>
      <p:sp>
        <p:nvSpPr>
          <p:cNvPr id="3" name="Podnadpis 2"/>
          <p:cNvSpPr>
            <a:spLocks noGrp="1"/>
          </p:cNvSpPr>
          <p:nvPr>
            <p:ph type="subTitle" idx="1"/>
          </p:nvPr>
        </p:nvSpPr>
        <p:spPr/>
        <p:txBody>
          <a:bodyPr/>
          <a:lstStyle/>
          <a:p>
            <a:r>
              <a:rPr lang="en-US" dirty="0" err="1" smtClean="0"/>
              <a:t>Ji</a:t>
            </a:r>
            <a:r>
              <a:rPr lang="cs-CZ" dirty="0" err="1" smtClean="0"/>
              <a:t>ří</a:t>
            </a:r>
            <a:r>
              <a:rPr lang="cs-CZ" dirty="0" smtClean="0"/>
              <a:t> </a:t>
            </a:r>
            <a:r>
              <a:rPr lang="cs-CZ" dirty="0" err="1" smtClean="0"/>
              <a:t>Vorba</a:t>
            </a:r>
            <a:r>
              <a:rPr lang="en-US" dirty="0" smtClean="0"/>
              <a:t/>
            </a:r>
            <a:br>
              <a:rPr lang="en-US" dirty="0" smtClean="0"/>
            </a:br>
            <a:r>
              <a:rPr lang="en-US" dirty="0" smtClean="0"/>
              <a:t>Charles University in Prague</a:t>
            </a:r>
            <a:br>
              <a:rPr lang="en-US" dirty="0" smtClean="0"/>
            </a:br>
            <a:r>
              <a:rPr lang="en-US" dirty="0" smtClean="0"/>
              <a:t>Faculty of Mathematics and Physics</a:t>
            </a:r>
            <a:endParaRPr lang="en-US" dirty="0"/>
          </a:p>
        </p:txBody>
      </p:sp>
      <p:sp>
        <p:nvSpPr>
          <p:cNvPr id="6" name="Zástupný symbol pro číslo snímku 5"/>
          <p:cNvSpPr>
            <a:spLocks noGrp="1"/>
          </p:cNvSpPr>
          <p:nvPr>
            <p:ph type="sldNum" sz="quarter" idx="12"/>
          </p:nvPr>
        </p:nvSpPr>
        <p:spPr/>
        <p:txBody>
          <a:bodyPr/>
          <a:lstStyle/>
          <a:p>
            <a:fld id="{FDFD3350-C626-4043-B399-2E9A1D001882}" type="slidenum">
              <a:rPr lang="en-US" smtClean="0"/>
              <a:pPr/>
              <a:t>1</a:t>
            </a:fld>
            <a:endParaRPr lang="en-US"/>
          </a:p>
        </p:txBody>
      </p:sp>
      <p:pic>
        <p:nvPicPr>
          <p:cNvPr id="8" name="Obrázek 7" descr="color-on-transparent-1200dpi.png"/>
          <p:cNvPicPr>
            <a:picLocks noChangeAspect="1"/>
          </p:cNvPicPr>
          <p:nvPr/>
        </p:nvPicPr>
        <p:blipFill>
          <a:blip r:embed="rId3" cstate="print"/>
          <a:stretch>
            <a:fillRect/>
          </a:stretch>
        </p:blipFill>
        <p:spPr>
          <a:xfrm>
            <a:off x="323528" y="260648"/>
            <a:ext cx="1948438" cy="10454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1</a:t>
            </a:r>
            <a:r>
              <a:rPr lang="en-US" baseline="30000" dirty="0" smtClean="0"/>
              <a:t>st</a:t>
            </a:r>
            <a:r>
              <a:rPr lang="en-US" dirty="0" smtClean="0"/>
              <a:t> strategy</a:t>
            </a:r>
            <a:endParaRPr lang="en-US" dirty="0"/>
          </a:p>
        </p:txBody>
      </p:sp>
      <p:grpSp>
        <p:nvGrpSpPr>
          <p:cNvPr id="30" name="Skupina 29"/>
          <p:cNvGrpSpPr/>
          <p:nvPr/>
        </p:nvGrpSpPr>
        <p:grpSpPr>
          <a:xfrm>
            <a:off x="1357200" y="2422630"/>
            <a:ext cx="6166385" cy="3670666"/>
            <a:chOff x="1429951" y="2276872"/>
            <a:chExt cx="6166385" cy="3670666"/>
          </a:xfrm>
        </p:grpSpPr>
        <p:cxnSp>
          <p:nvCxnSpPr>
            <p:cNvPr id="17" name="Přímá spojovací šipka 16"/>
            <p:cNvCxnSpPr/>
            <p:nvPr/>
          </p:nvCxnSpPr>
          <p:spPr>
            <a:xfrm>
              <a:off x="5364088" y="2348879"/>
              <a:ext cx="2232248" cy="1368152"/>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18" name="Group 7"/>
            <p:cNvGrpSpPr>
              <a:grpSpLocks/>
            </p:cNvGrpSpPr>
            <p:nvPr/>
          </p:nvGrpSpPr>
          <p:grpSpPr bwMode="auto">
            <a:xfrm>
              <a:off x="1558004" y="2301060"/>
              <a:ext cx="6038331" cy="3480834"/>
              <a:chOff x="1292" y="1909"/>
              <a:chExt cx="3901" cy="2163"/>
            </a:xfrm>
          </p:grpSpPr>
          <p:sp>
            <p:nvSpPr>
              <p:cNvPr id="19" name="Freeform 8"/>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cap="flat" cmpd="sng">
                <a:solidFill>
                  <a:schemeClr val="hlink"/>
                </a:solidFill>
                <a:prstDash val="solid"/>
                <a:round/>
                <a:headEnd type="none" w="med" len="med"/>
                <a:tailEnd type="none" w="med" len="med"/>
              </a:ln>
            </p:spPr>
            <p:txBody>
              <a:bodyPr>
                <a:spAutoFit/>
              </a:bodyPr>
              <a:lstStyle/>
              <a:p>
                <a:endParaRPr lang="en-US"/>
              </a:p>
            </p:txBody>
          </p:sp>
          <p:sp>
            <p:nvSpPr>
              <p:cNvPr id="20" name="Line 9"/>
              <p:cNvSpPr>
                <a:spLocks noChangeShapeType="1"/>
              </p:cNvSpPr>
              <p:nvPr/>
            </p:nvSpPr>
            <p:spPr bwMode="auto">
              <a:xfrm flipV="1">
                <a:off x="5193" y="1909"/>
                <a:ext cx="0" cy="1996"/>
              </a:xfrm>
              <a:prstGeom prst="line">
                <a:avLst/>
              </a:prstGeom>
              <a:noFill/>
              <a:ln w="57150">
                <a:solidFill>
                  <a:schemeClr val="hlink"/>
                </a:solidFill>
                <a:round/>
                <a:headEnd/>
                <a:tailEnd/>
              </a:ln>
            </p:spPr>
            <p:txBody>
              <a:bodyPr>
                <a:spAutoFit/>
              </a:bodyPr>
              <a:lstStyle/>
              <a:p>
                <a:endParaRPr lang="en-US"/>
              </a:p>
            </p:txBody>
          </p:sp>
        </p:grpSp>
        <p:pic>
          <p:nvPicPr>
            <p:cNvPr id="21" name="Obrázek 20" descr="eye.png"/>
            <p:cNvPicPr>
              <a:picLocks noChangeAspect="1"/>
            </p:cNvPicPr>
            <p:nvPr/>
          </p:nvPicPr>
          <p:blipFill>
            <a:blip r:embed="rId3" cstate="print"/>
            <a:stretch>
              <a:fillRect/>
            </a:stretch>
          </p:blipFill>
          <p:spPr>
            <a:xfrm>
              <a:off x="1429951" y="3284983"/>
              <a:ext cx="1269841" cy="990476"/>
            </a:xfrm>
            <a:prstGeom prst="rect">
              <a:avLst/>
            </a:prstGeom>
          </p:spPr>
        </p:pic>
        <p:sp>
          <p:nvSpPr>
            <p:cNvPr id="22" name="Line 20"/>
            <p:cNvSpPr>
              <a:spLocks noChangeShapeType="1"/>
            </p:cNvSpPr>
            <p:nvPr/>
          </p:nvSpPr>
          <p:spPr bwMode="auto">
            <a:xfrm flipH="1" flipV="1">
              <a:off x="2339751" y="3933055"/>
              <a:ext cx="2160239" cy="1224136"/>
            </a:xfrm>
            <a:prstGeom prst="line">
              <a:avLst/>
            </a:prstGeom>
            <a:noFill/>
            <a:ln w="25400">
              <a:solidFill>
                <a:srgbClr val="00B050"/>
              </a:solidFill>
              <a:round/>
              <a:headEnd type="triangle" w="med" len="med"/>
              <a:tailEnd/>
            </a:ln>
          </p:spPr>
          <p:txBody>
            <a:bodyPr/>
            <a:lstStyle/>
            <a:p>
              <a:endParaRPr lang="en-US"/>
            </a:p>
          </p:txBody>
        </p:sp>
        <p:sp>
          <p:nvSpPr>
            <p:cNvPr id="23" name="Volný tvar 22"/>
            <p:cNvSpPr/>
            <p:nvPr/>
          </p:nvSpPr>
          <p:spPr>
            <a:xfrm rot="3804245">
              <a:off x="5045905" y="4116527"/>
              <a:ext cx="197009" cy="1528662"/>
            </a:xfrm>
            <a:custGeom>
              <a:avLst/>
              <a:gdLst>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5" fmla="*/ 98308 w 196616"/>
                <a:gd name="connsiteY5" fmla="*/ 832511 h 1665022"/>
                <a:gd name="connsiteX6" fmla="*/ 19192 w 196616"/>
                <a:gd name="connsiteY6" fmla="*/ 1326676 h 1665022"/>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0" fmla="*/ 19385 w 197009"/>
                <a:gd name="connsiteY0" fmla="*/ 1336791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5" fmla="*/ 98501 w 197009"/>
                <a:gd name="connsiteY5" fmla="*/ 842626 h 1429142"/>
                <a:gd name="connsiteX6" fmla="*/ 19385 w 197009"/>
                <a:gd name="connsiteY6" fmla="*/ 1336791 h 1429142"/>
                <a:gd name="connsiteX0" fmla="*/ 58375 w 197009"/>
                <a:gd name="connsiteY0" fmla="*/ 1429142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0" fmla="*/ 19385 w 197009"/>
                <a:gd name="connsiteY0" fmla="*/ 1336791 h 1450640"/>
                <a:gd name="connsiteX1" fmla="*/ 197 w 197009"/>
                <a:gd name="connsiteY1" fmla="*/ 834937 h 1450640"/>
                <a:gd name="connsiteX2" fmla="*/ 96313 w 197009"/>
                <a:gd name="connsiteY2" fmla="*/ 10322 h 1450640"/>
                <a:gd name="connsiteX3" fmla="*/ 196804 w 197009"/>
                <a:gd name="connsiteY3" fmla="*/ 834417 h 1450640"/>
                <a:gd name="connsiteX4" fmla="*/ 178526 w 197009"/>
                <a:gd name="connsiteY4" fmla="*/ 1326174 h 1450640"/>
                <a:gd name="connsiteX5" fmla="*/ 98501 w 197009"/>
                <a:gd name="connsiteY5" fmla="*/ 842626 h 1450640"/>
                <a:gd name="connsiteX6" fmla="*/ 19385 w 197009"/>
                <a:gd name="connsiteY6" fmla="*/ 1336791 h 1450640"/>
                <a:gd name="connsiteX0" fmla="*/ 58375 w 197009"/>
                <a:gd name="connsiteY0" fmla="*/ 1429142 h 1450640"/>
                <a:gd name="connsiteX1" fmla="*/ 197 w 197009"/>
                <a:gd name="connsiteY1" fmla="*/ 834937 h 1450640"/>
                <a:gd name="connsiteX2" fmla="*/ 96313 w 197009"/>
                <a:gd name="connsiteY2" fmla="*/ 10322 h 1450640"/>
                <a:gd name="connsiteX3" fmla="*/ 196804 w 197009"/>
                <a:gd name="connsiteY3" fmla="*/ 834417 h 1450640"/>
                <a:gd name="connsiteX4" fmla="*/ 157915 w 197009"/>
                <a:gd name="connsiteY4" fmla="*/ 1450640 h 1450640"/>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57915 w 197009"/>
                <a:gd name="connsiteY4" fmla="*/ 1450640 h 1528662"/>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21483 w 197009"/>
                <a:gd name="connsiteY4" fmla="*/ 1496511 h 152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09" h="1528662" stroke="0" extrusionOk="0">
                  <a:moveTo>
                    <a:pt x="19385" y="1336791"/>
                  </a:moveTo>
                  <a:cubicBezTo>
                    <a:pt x="6734" y="1191543"/>
                    <a:pt x="0" y="1015413"/>
                    <a:pt x="197" y="834937"/>
                  </a:cubicBezTo>
                  <a:cubicBezTo>
                    <a:pt x="687" y="385378"/>
                    <a:pt x="43237" y="20326"/>
                    <a:pt x="96313" y="10322"/>
                  </a:cubicBezTo>
                  <a:cubicBezTo>
                    <a:pt x="151070" y="0"/>
                    <a:pt x="196264" y="370622"/>
                    <a:pt x="196804" y="834417"/>
                  </a:cubicBezTo>
                  <a:cubicBezTo>
                    <a:pt x="197009" y="1010585"/>
                    <a:pt x="190609" y="1182762"/>
                    <a:pt x="178526" y="1326174"/>
                  </a:cubicBezTo>
                  <a:lnTo>
                    <a:pt x="98501" y="842626"/>
                  </a:lnTo>
                  <a:lnTo>
                    <a:pt x="19385" y="1336791"/>
                  </a:lnTo>
                  <a:close/>
                </a:path>
                <a:path w="197009" h="1528662" fill="none">
                  <a:moveTo>
                    <a:pt x="24857" y="1528662"/>
                  </a:moveTo>
                  <a:cubicBezTo>
                    <a:pt x="12206" y="1383414"/>
                    <a:pt x="0" y="1015413"/>
                    <a:pt x="197" y="834937"/>
                  </a:cubicBezTo>
                  <a:cubicBezTo>
                    <a:pt x="687" y="385378"/>
                    <a:pt x="43237" y="20326"/>
                    <a:pt x="96313" y="10322"/>
                  </a:cubicBezTo>
                  <a:cubicBezTo>
                    <a:pt x="151070" y="0"/>
                    <a:pt x="196264" y="370622"/>
                    <a:pt x="196804" y="834417"/>
                  </a:cubicBezTo>
                  <a:cubicBezTo>
                    <a:pt x="197009" y="1010585"/>
                    <a:pt x="133566" y="1353099"/>
                    <a:pt x="121483" y="1496511"/>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Přímá spojovací šipka 23"/>
            <p:cNvCxnSpPr>
              <a:endCxn id="23" idx="4"/>
            </p:cNvCxnSpPr>
            <p:nvPr/>
          </p:nvCxnSpPr>
          <p:spPr>
            <a:xfrm rot="10800000" flipV="1">
              <a:off x="4499992" y="3717031"/>
              <a:ext cx="3096344" cy="1512168"/>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 name="Oval 23"/>
            <p:cNvSpPr>
              <a:spLocks noChangeArrowheads="1"/>
            </p:cNvSpPr>
            <p:nvPr/>
          </p:nvSpPr>
          <p:spPr bwMode="auto">
            <a:xfrm rot="16200000">
              <a:off x="4283968" y="4797151"/>
              <a:ext cx="332928" cy="691038"/>
            </a:xfrm>
            <a:prstGeom prst="ellipse">
              <a:avLst/>
            </a:prstGeom>
            <a:noFill/>
            <a:ln w="19050">
              <a:solidFill>
                <a:srgbClr val="FF0303"/>
              </a:solidFill>
              <a:round/>
              <a:headEnd/>
              <a:tailEnd/>
            </a:ln>
          </p:spPr>
          <p:txBody>
            <a:bodyPr wrap="none" anchor="ctr"/>
            <a:lstStyle/>
            <a:p>
              <a:endParaRPr lang="cs-CZ"/>
            </a:p>
          </p:txBody>
        </p:sp>
        <p:cxnSp>
          <p:nvCxnSpPr>
            <p:cNvPr id="26" name="Přímá spojovací čára 25"/>
            <p:cNvCxnSpPr/>
            <p:nvPr/>
          </p:nvCxnSpPr>
          <p:spPr>
            <a:xfrm rot="5400000" flipH="1">
              <a:off x="4919945" y="-375329"/>
              <a:ext cx="24189" cy="5328591"/>
            </a:xfrm>
            <a:prstGeom prst="line">
              <a:avLst/>
            </a:prstGeom>
            <a:ln w="50800">
              <a:solidFill>
                <a:srgbClr val="003DB8"/>
              </a:solidFill>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flipV="1">
              <a:off x="3851920" y="2348880"/>
              <a:ext cx="1512168" cy="1080119"/>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8" name="Elipsa 27"/>
            <p:cNvSpPr/>
            <p:nvPr/>
          </p:nvSpPr>
          <p:spPr>
            <a:xfrm rot="17436505">
              <a:off x="3584462" y="3521581"/>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ovéPole 28"/>
            <p:cNvSpPr txBox="1"/>
            <p:nvPr/>
          </p:nvSpPr>
          <p:spPr>
            <a:xfrm>
              <a:off x="3995936" y="5301207"/>
              <a:ext cx="729239" cy="646331"/>
            </a:xfrm>
            <a:prstGeom prst="rect">
              <a:avLst/>
            </a:prstGeom>
            <a:noFill/>
          </p:spPr>
          <p:txBody>
            <a:bodyPr wrap="none" rtlCol="0">
              <a:spAutoFit/>
            </a:bodyPr>
            <a:lstStyle/>
            <a:p>
              <a:r>
                <a:rPr lang="en-US" dirty="0" smtClean="0"/>
                <a:t>PM</a:t>
              </a:r>
            </a:p>
            <a:p>
              <a:r>
                <a:rPr lang="en-US" dirty="0" smtClean="0"/>
                <a:t>query</a:t>
              </a:r>
              <a:endParaRPr lang="en-US" dirty="0"/>
            </a:p>
          </p:txBody>
        </p:sp>
      </p:grpSp>
      <p:pic>
        <p:nvPicPr>
          <p:cNvPr id="31" name="Obrázek 30" descr="color-on-transparent-1200dpi.png"/>
          <p:cNvPicPr>
            <a:picLocks noChangeAspect="1"/>
          </p:cNvPicPr>
          <p:nvPr/>
        </p:nvPicPr>
        <p:blipFill>
          <a:blip r:embed="rId4" cstate="print"/>
          <a:stretch>
            <a:fillRect/>
          </a:stretch>
        </p:blipFill>
        <p:spPr>
          <a:xfrm>
            <a:off x="323528" y="260648"/>
            <a:ext cx="1948438" cy="1045466"/>
          </a:xfrm>
          <a:prstGeom prst="rect">
            <a:avLst/>
          </a:prstGeom>
        </p:spPr>
      </p:pic>
      <p:sp>
        <p:nvSpPr>
          <p:cNvPr id="32" name="Zástupný symbol pro číslo snímku 31"/>
          <p:cNvSpPr>
            <a:spLocks noGrp="1"/>
          </p:cNvSpPr>
          <p:nvPr>
            <p:ph type="sldNum" sz="quarter" idx="12"/>
          </p:nvPr>
        </p:nvSpPr>
        <p:spPr/>
        <p:txBody>
          <a:bodyPr/>
          <a:lstStyle/>
          <a:p>
            <a:fld id="{FDFD3350-C626-4043-B399-2E9A1D001882}"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2</a:t>
            </a:r>
            <a:r>
              <a:rPr lang="en-US" baseline="30000" dirty="0" smtClean="0"/>
              <a:t>nd</a:t>
            </a:r>
            <a:r>
              <a:rPr lang="en-US" dirty="0" smtClean="0"/>
              <a:t> strategy</a:t>
            </a:r>
            <a:endParaRPr lang="en-US" dirty="0"/>
          </a:p>
        </p:txBody>
      </p:sp>
      <p:grpSp>
        <p:nvGrpSpPr>
          <p:cNvPr id="17" name="Skupina 16"/>
          <p:cNvGrpSpPr/>
          <p:nvPr/>
        </p:nvGrpSpPr>
        <p:grpSpPr>
          <a:xfrm>
            <a:off x="1366661" y="2420888"/>
            <a:ext cx="7021763" cy="3505022"/>
            <a:chOff x="1141919" y="2852937"/>
            <a:chExt cx="7021763" cy="3505022"/>
          </a:xfrm>
        </p:grpSpPr>
        <p:sp>
          <p:nvSpPr>
            <p:cNvPr id="4" name="Oval 23"/>
            <p:cNvSpPr>
              <a:spLocks noChangeArrowheads="1"/>
            </p:cNvSpPr>
            <p:nvPr/>
          </p:nvSpPr>
          <p:spPr bwMode="auto">
            <a:xfrm>
              <a:off x="7164288" y="4044429"/>
              <a:ext cx="332928" cy="691038"/>
            </a:xfrm>
            <a:prstGeom prst="ellipse">
              <a:avLst/>
            </a:prstGeom>
            <a:noFill/>
            <a:ln w="19050">
              <a:solidFill>
                <a:srgbClr val="FF0303"/>
              </a:solidFill>
              <a:round/>
              <a:headEnd/>
              <a:tailEnd/>
            </a:ln>
          </p:spPr>
          <p:txBody>
            <a:bodyPr wrap="none" anchor="ctr"/>
            <a:lstStyle/>
            <a:p>
              <a:endParaRPr lang="cs-CZ"/>
            </a:p>
          </p:txBody>
        </p:sp>
        <p:sp>
          <p:nvSpPr>
            <p:cNvPr id="5" name="Volný tvar 4"/>
            <p:cNvSpPr/>
            <p:nvPr/>
          </p:nvSpPr>
          <p:spPr>
            <a:xfrm rot="18168805">
              <a:off x="6568017" y="3224653"/>
              <a:ext cx="197009" cy="1450640"/>
            </a:xfrm>
            <a:custGeom>
              <a:avLst/>
              <a:gdLst>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5" fmla="*/ 98308 w 196616"/>
                <a:gd name="connsiteY5" fmla="*/ 832511 h 1665022"/>
                <a:gd name="connsiteX6" fmla="*/ 19192 w 196616"/>
                <a:gd name="connsiteY6" fmla="*/ 1326676 h 1665022"/>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0" fmla="*/ 19385 w 197009"/>
                <a:gd name="connsiteY0" fmla="*/ 1336791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5" fmla="*/ 98501 w 197009"/>
                <a:gd name="connsiteY5" fmla="*/ 842626 h 1429142"/>
                <a:gd name="connsiteX6" fmla="*/ 19385 w 197009"/>
                <a:gd name="connsiteY6" fmla="*/ 1336791 h 1429142"/>
                <a:gd name="connsiteX0" fmla="*/ 58375 w 197009"/>
                <a:gd name="connsiteY0" fmla="*/ 1429142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0" fmla="*/ 19385 w 197009"/>
                <a:gd name="connsiteY0" fmla="*/ 1336791 h 1450640"/>
                <a:gd name="connsiteX1" fmla="*/ 197 w 197009"/>
                <a:gd name="connsiteY1" fmla="*/ 834937 h 1450640"/>
                <a:gd name="connsiteX2" fmla="*/ 96313 w 197009"/>
                <a:gd name="connsiteY2" fmla="*/ 10322 h 1450640"/>
                <a:gd name="connsiteX3" fmla="*/ 196804 w 197009"/>
                <a:gd name="connsiteY3" fmla="*/ 834417 h 1450640"/>
                <a:gd name="connsiteX4" fmla="*/ 178526 w 197009"/>
                <a:gd name="connsiteY4" fmla="*/ 1326174 h 1450640"/>
                <a:gd name="connsiteX5" fmla="*/ 98501 w 197009"/>
                <a:gd name="connsiteY5" fmla="*/ 842626 h 1450640"/>
                <a:gd name="connsiteX6" fmla="*/ 19385 w 197009"/>
                <a:gd name="connsiteY6" fmla="*/ 1336791 h 1450640"/>
                <a:gd name="connsiteX0" fmla="*/ 58375 w 197009"/>
                <a:gd name="connsiteY0" fmla="*/ 1429142 h 1450640"/>
                <a:gd name="connsiteX1" fmla="*/ 197 w 197009"/>
                <a:gd name="connsiteY1" fmla="*/ 834937 h 1450640"/>
                <a:gd name="connsiteX2" fmla="*/ 96313 w 197009"/>
                <a:gd name="connsiteY2" fmla="*/ 10322 h 1450640"/>
                <a:gd name="connsiteX3" fmla="*/ 196804 w 197009"/>
                <a:gd name="connsiteY3" fmla="*/ 834417 h 1450640"/>
                <a:gd name="connsiteX4" fmla="*/ 157915 w 197009"/>
                <a:gd name="connsiteY4" fmla="*/ 1450640 h 14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09" h="1450640" stroke="0" extrusionOk="0">
                  <a:moveTo>
                    <a:pt x="19385" y="1336791"/>
                  </a:moveTo>
                  <a:cubicBezTo>
                    <a:pt x="6734" y="1191543"/>
                    <a:pt x="0" y="1015413"/>
                    <a:pt x="197" y="834937"/>
                  </a:cubicBezTo>
                  <a:cubicBezTo>
                    <a:pt x="687" y="385378"/>
                    <a:pt x="43237" y="20326"/>
                    <a:pt x="96313" y="10322"/>
                  </a:cubicBezTo>
                  <a:cubicBezTo>
                    <a:pt x="151070" y="0"/>
                    <a:pt x="196264" y="370622"/>
                    <a:pt x="196804" y="834417"/>
                  </a:cubicBezTo>
                  <a:cubicBezTo>
                    <a:pt x="197009" y="1010585"/>
                    <a:pt x="190609" y="1182762"/>
                    <a:pt x="178526" y="1326174"/>
                  </a:cubicBezTo>
                  <a:lnTo>
                    <a:pt x="98501" y="842626"/>
                  </a:lnTo>
                  <a:lnTo>
                    <a:pt x="19385" y="1336791"/>
                  </a:lnTo>
                  <a:close/>
                </a:path>
                <a:path w="197009" h="1450640" fill="none">
                  <a:moveTo>
                    <a:pt x="58375" y="1429142"/>
                  </a:moveTo>
                  <a:cubicBezTo>
                    <a:pt x="45724" y="1283894"/>
                    <a:pt x="0" y="1015413"/>
                    <a:pt x="197" y="834937"/>
                  </a:cubicBezTo>
                  <a:cubicBezTo>
                    <a:pt x="687" y="385378"/>
                    <a:pt x="43237" y="20326"/>
                    <a:pt x="96313" y="10322"/>
                  </a:cubicBezTo>
                  <a:cubicBezTo>
                    <a:pt x="151070" y="0"/>
                    <a:pt x="196264" y="370622"/>
                    <a:pt x="196804" y="834417"/>
                  </a:cubicBezTo>
                  <a:cubicBezTo>
                    <a:pt x="197009" y="1010585"/>
                    <a:pt x="169998" y="1307228"/>
                    <a:pt x="157915" y="1450640"/>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Přímá spojovací šipka 5"/>
            <p:cNvCxnSpPr/>
            <p:nvPr/>
          </p:nvCxnSpPr>
          <p:spPr>
            <a:xfrm>
              <a:off x="5076056" y="2924944"/>
              <a:ext cx="2232248" cy="1368152"/>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7" name="Group 7"/>
            <p:cNvGrpSpPr>
              <a:grpSpLocks/>
            </p:cNvGrpSpPr>
            <p:nvPr/>
          </p:nvGrpSpPr>
          <p:grpSpPr bwMode="auto">
            <a:xfrm>
              <a:off x="1269972" y="2877125"/>
              <a:ext cx="6038331" cy="3480834"/>
              <a:chOff x="1292" y="1909"/>
              <a:chExt cx="3901" cy="2163"/>
            </a:xfrm>
          </p:grpSpPr>
          <p:sp>
            <p:nvSpPr>
              <p:cNvPr id="8" name="Freeform 8"/>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cap="flat" cmpd="sng">
                <a:solidFill>
                  <a:schemeClr val="hlink"/>
                </a:solidFill>
                <a:prstDash val="solid"/>
                <a:round/>
                <a:headEnd type="none" w="med" len="med"/>
                <a:tailEnd type="none" w="med" len="med"/>
              </a:ln>
            </p:spPr>
            <p:txBody>
              <a:bodyPr>
                <a:spAutoFit/>
              </a:bodyPr>
              <a:lstStyle/>
              <a:p>
                <a:endParaRPr lang="en-US"/>
              </a:p>
            </p:txBody>
          </p:sp>
          <p:sp>
            <p:nvSpPr>
              <p:cNvPr id="9" name="Line 9"/>
              <p:cNvSpPr>
                <a:spLocks noChangeShapeType="1"/>
              </p:cNvSpPr>
              <p:nvPr/>
            </p:nvSpPr>
            <p:spPr bwMode="auto">
              <a:xfrm flipV="1">
                <a:off x="5193" y="1909"/>
                <a:ext cx="0" cy="1996"/>
              </a:xfrm>
              <a:prstGeom prst="line">
                <a:avLst/>
              </a:prstGeom>
              <a:noFill/>
              <a:ln w="57150">
                <a:solidFill>
                  <a:schemeClr val="hlink"/>
                </a:solidFill>
                <a:round/>
                <a:headEnd/>
                <a:tailEnd/>
              </a:ln>
            </p:spPr>
            <p:txBody>
              <a:bodyPr>
                <a:spAutoFit/>
              </a:bodyPr>
              <a:lstStyle/>
              <a:p>
                <a:endParaRPr lang="en-US"/>
              </a:p>
            </p:txBody>
          </p:sp>
        </p:grpSp>
        <p:pic>
          <p:nvPicPr>
            <p:cNvPr id="10" name="Obrázek 9" descr="eye.png"/>
            <p:cNvPicPr>
              <a:picLocks noChangeAspect="1"/>
            </p:cNvPicPr>
            <p:nvPr/>
          </p:nvPicPr>
          <p:blipFill>
            <a:blip r:embed="rId3" cstate="print"/>
            <a:stretch>
              <a:fillRect/>
            </a:stretch>
          </p:blipFill>
          <p:spPr>
            <a:xfrm>
              <a:off x="1141919" y="3861048"/>
              <a:ext cx="1269841" cy="990476"/>
            </a:xfrm>
            <a:prstGeom prst="rect">
              <a:avLst/>
            </a:prstGeom>
          </p:spPr>
        </p:pic>
        <p:sp>
          <p:nvSpPr>
            <p:cNvPr id="11" name="Line 20"/>
            <p:cNvSpPr>
              <a:spLocks noChangeShapeType="1"/>
            </p:cNvSpPr>
            <p:nvPr/>
          </p:nvSpPr>
          <p:spPr bwMode="auto">
            <a:xfrm flipH="1" flipV="1">
              <a:off x="2051719" y="4509120"/>
              <a:ext cx="2160239" cy="1224136"/>
            </a:xfrm>
            <a:prstGeom prst="line">
              <a:avLst/>
            </a:prstGeom>
            <a:noFill/>
            <a:ln w="25400">
              <a:solidFill>
                <a:srgbClr val="00B050"/>
              </a:solidFill>
              <a:round/>
              <a:headEnd type="triangle" w="med" len="med"/>
              <a:tailEnd/>
            </a:ln>
          </p:spPr>
          <p:txBody>
            <a:bodyPr/>
            <a:lstStyle/>
            <a:p>
              <a:endParaRPr lang="en-US"/>
            </a:p>
          </p:txBody>
        </p:sp>
        <p:sp>
          <p:nvSpPr>
            <p:cNvPr id="12" name="TextovéPole 11"/>
            <p:cNvSpPr txBox="1"/>
            <p:nvPr/>
          </p:nvSpPr>
          <p:spPr>
            <a:xfrm>
              <a:off x="7434443" y="4221088"/>
              <a:ext cx="729239" cy="646331"/>
            </a:xfrm>
            <a:prstGeom prst="rect">
              <a:avLst/>
            </a:prstGeom>
            <a:noFill/>
          </p:spPr>
          <p:txBody>
            <a:bodyPr wrap="none" rtlCol="0">
              <a:spAutoFit/>
            </a:bodyPr>
            <a:lstStyle/>
            <a:p>
              <a:r>
                <a:rPr lang="en-US" dirty="0" smtClean="0"/>
                <a:t>PM</a:t>
              </a:r>
            </a:p>
            <a:p>
              <a:r>
                <a:rPr lang="en-US" dirty="0" smtClean="0"/>
                <a:t>query</a:t>
              </a:r>
              <a:endParaRPr lang="en-US" dirty="0"/>
            </a:p>
          </p:txBody>
        </p:sp>
        <p:cxnSp>
          <p:nvCxnSpPr>
            <p:cNvPr id="13" name="Přímá spojovací čára 12"/>
            <p:cNvCxnSpPr>
              <a:stCxn id="9" idx="1"/>
            </p:cNvCxnSpPr>
            <p:nvPr/>
          </p:nvCxnSpPr>
          <p:spPr>
            <a:xfrm rot="5400000" flipH="1">
              <a:off x="4631913" y="200736"/>
              <a:ext cx="24189" cy="5328591"/>
            </a:xfrm>
            <a:prstGeom prst="line">
              <a:avLst/>
            </a:prstGeom>
            <a:ln w="50800">
              <a:solidFill>
                <a:srgbClr val="003DB8"/>
              </a:solidFill>
            </a:ln>
          </p:spPr>
          <p:style>
            <a:lnRef idx="1">
              <a:schemeClr val="accent1"/>
            </a:lnRef>
            <a:fillRef idx="0">
              <a:schemeClr val="accent1"/>
            </a:fillRef>
            <a:effectRef idx="0">
              <a:schemeClr val="accent1"/>
            </a:effectRef>
            <a:fontRef idx="minor">
              <a:schemeClr val="tx1"/>
            </a:fontRef>
          </p:style>
        </p:cxnSp>
        <p:cxnSp>
          <p:nvCxnSpPr>
            <p:cNvPr id="14" name="Přímá spojovací šipka 13"/>
            <p:cNvCxnSpPr/>
            <p:nvPr/>
          </p:nvCxnSpPr>
          <p:spPr>
            <a:xfrm flipV="1">
              <a:off x="3563888" y="2924945"/>
              <a:ext cx="1512168" cy="1080119"/>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Elipsa 14"/>
            <p:cNvSpPr/>
            <p:nvPr/>
          </p:nvSpPr>
          <p:spPr>
            <a:xfrm rot="17436505">
              <a:off x="3296430" y="4097646"/>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20"/>
            <p:cNvSpPr>
              <a:spLocks noChangeShapeType="1"/>
            </p:cNvSpPr>
            <p:nvPr/>
          </p:nvSpPr>
          <p:spPr bwMode="auto">
            <a:xfrm flipH="1">
              <a:off x="4211957" y="4221088"/>
              <a:ext cx="3096346" cy="1512168"/>
            </a:xfrm>
            <a:prstGeom prst="line">
              <a:avLst/>
            </a:prstGeom>
            <a:noFill/>
            <a:ln w="25400">
              <a:solidFill>
                <a:srgbClr val="00B050"/>
              </a:solidFill>
              <a:round/>
              <a:headEnd type="triangle" w="med" len="med"/>
              <a:tailEnd/>
            </a:ln>
          </p:spPr>
          <p:txBody>
            <a:bodyPr/>
            <a:lstStyle/>
            <a:p>
              <a:endParaRPr lang="en-US"/>
            </a:p>
          </p:txBody>
        </p:sp>
      </p:grpSp>
      <p:pic>
        <p:nvPicPr>
          <p:cNvPr id="18" name="Obrázek 17" descr="color-on-transparent-1200dpi.png"/>
          <p:cNvPicPr>
            <a:picLocks noChangeAspect="1"/>
          </p:cNvPicPr>
          <p:nvPr/>
        </p:nvPicPr>
        <p:blipFill>
          <a:blip r:embed="rId4" cstate="print"/>
          <a:stretch>
            <a:fillRect/>
          </a:stretch>
        </p:blipFill>
        <p:spPr>
          <a:xfrm>
            <a:off x="323528" y="260648"/>
            <a:ext cx="1948438" cy="1045466"/>
          </a:xfrm>
          <a:prstGeom prst="rect">
            <a:avLst/>
          </a:prstGeom>
        </p:spPr>
      </p:pic>
      <p:sp>
        <p:nvSpPr>
          <p:cNvPr id="19" name="Zástupný symbol pro číslo snímku 18"/>
          <p:cNvSpPr>
            <a:spLocks noGrp="1"/>
          </p:cNvSpPr>
          <p:nvPr>
            <p:ph type="sldNum" sz="quarter" idx="12"/>
          </p:nvPr>
        </p:nvSpPr>
        <p:spPr/>
        <p:txBody>
          <a:bodyPr/>
          <a:lstStyle/>
          <a:p>
            <a:fld id="{FDFD3350-C626-4043-B399-2E9A1D00188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3</a:t>
            </a:r>
            <a:r>
              <a:rPr lang="en-US" baseline="30000" dirty="0" smtClean="0"/>
              <a:t>rd</a:t>
            </a:r>
            <a:r>
              <a:rPr lang="en-US" dirty="0" smtClean="0"/>
              <a:t> strategy</a:t>
            </a:r>
            <a:endParaRPr lang="en-US" dirty="0"/>
          </a:p>
        </p:txBody>
      </p:sp>
      <p:grpSp>
        <p:nvGrpSpPr>
          <p:cNvPr id="17" name="Skupina 16"/>
          <p:cNvGrpSpPr/>
          <p:nvPr/>
        </p:nvGrpSpPr>
        <p:grpSpPr>
          <a:xfrm>
            <a:off x="1357944" y="1772816"/>
            <a:ext cx="6166384" cy="4153095"/>
            <a:chOff x="1141919" y="2204864"/>
            <a:chExt cx="6166384" cy="4153095"/>
          </a:xfrm>
        </p:grpSpPr>
        <p:grpSp>
          <p:nvGrpSpPr>
            <p:cNvPr id="4" name="Group 7"/>
            <p:cNvGrpSpPr>
              <a:grpSpLocks/>
            </p:cNvGrpSpPr>
            <p:nvPr/>
          </p:nvGrpSpPr>
          <p:grpSpPr bwMode="auto">
            <a:xfrm>
              <a:off x="1269972" y="2877125"/>
              <a:ext cx="6038331" cy="3480834"/>
              <a:chOff x="1292" y="1909"/>
              <a:chExt cx="3901" cy="2163"/>
            </a:xfrm>
          </p:grpSpPr>
          <p:sp>
            <p:nvSpPr>
              <p:cNvPr id="5" name="Freeform 8"/>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cap="flat" cmpd="sng">
                <a:solidFill>
                  <a:schemeClr val="hlink"/>
                </a:solidFill>
                <a:prstDash val="solid"/>
                <a:round/>
                <a:headEnd type="none" w="med" len="med"/>
                <a:tailEnd type="none" w="med" len="med"/>
              </a:ln>
            </p:spPr>
            <p:txBody>
              <a:bodyPr>
                <a:spAutoFit/>
              </a:bodyPr>
              <a:lstStyle/>
              <a:p>
                <a:endParaRPr lang="en-US"/>
              </a:p>
            </p:txBody>
          </p:sp>
          <p:sp>
            <p:nvSpPr>
              <p:cNvPr id="6" name="Line 9"/>
              <p:cNvSpPr>
                <a:spLocks noChangeShapeType="1"/>
              </p:cNvSpPr>
              <p:nvPr/>
            </p:nvSpPr>
            <p:spPr bwMode="auto">
              <a:xfrm flipV="1">
                <a:off x="5193" y="1909"/>
                <a:ext cx="0" cy="1996"/>
              </a:xfrm>
              <a:prstGeom prst="line">
                <a:avLst/>
              </a:prstGeom>
              <a:noFill/>
              <a:ln w="57150">
                <a:solidFill>
                  <a:schemeClr val="hlink"/>
                </a:solidFill>
                <a:round/>
                <a:headEnd/>
                <a:tailEnd/>
              </a:ln>
            </p:spPr>
            <p:txBody>
              <a:bodyPr>
                <a:spAutoFit/>
              </a:bodyPr>
              <a:lstStyle/>
              <a:p>
                <a:endParaRPr lang="en-US"/>
              </a:p>
            </p:txBody>
          </p:sp>
        </p:grpSp>
        <p:pic>
          <p:nvPicPr>
            <p:cNvPr id="7" name="Obrázek 6" descr="eye.png"/>
            <p:cNvPicPr>
              <a:picLocks noChangeAspect="1"/>
            </p:cNvPicPr>
            <p:nvPr/>
          </p:nvPicPr>
          <p:blipFill>
            <a:blip r:embed="rId3" cstate="print"/>
            <a:stretch>
              <a:fillRect/>
            </a:stretch>
          </p:blipFill>
          <p:spPr>
            <a:xfrm>
              <a:off x="1141919" y="3861048"/>
              <a:ext cx="1269841" cy="990476"/>
            </a:xfrm>
            <a:prstGeom prst="rect">
              <a:avLst/>
            </a:prstGeom>
          </p:spPr>
        </p:pic>
        <p:sp>
          <p:nvSpPr>
            <p:cNvPr id="8" name="Line 20"/>
            <p:cNvSpPr>
              <a:spLocks noChangeShapeType="1"/>
            </p:cNvSpPr>
            <p:nvPr/>
          </p:nvSpPr>
          <p:spPr bwMode="auto">
            <a:xfrm flipH="1" flipV="1">
              <a:off x="2051719" y="4509120"/>
              <a:ext cx="2160239" cy="1224136"/>
            </a:xfrm>
            <a:prstGeom prst="line">
              <a:avLst/>
            </a:prstGeom>
            <a:noFill/>
            <a:ln w="25400">
              <a:solidFill>
                <a:srgbClr val="00B050"/>
              </a:solidFill>
              <a:round/>
              <a:headEnd type="triangle" w="med" len="med"/>
              <a:tailEnd/>
            </a:ln>
          </p:spPr>
          <p:txBody>
            <a:bodyPr/>
            <a:lstStyle/>
            <a:p>
              <a:endParaRPr lang="en-US"/>
            </a:p>
          </p:txBody>
        </p:sp>
        <p:cxnSp>
          <p:nvCxnSpPr>
            <p:cNvPr id="9" name="Přímá spojovací čára 8"/>
            <p:cNvCxnSpPr>
              <a:stCxn id="6" idx="1"/>
            </p:cNvCxnSpPr>
            <p:nvPr/>
          </p:nvCxnSpPr>
          <p:spPr>
            <a:xfrm rot="5400000" flipH="1">
              <a:off x="4631913" y="200736"/>
              <a:ext cx="24189" cy="5328591"/>
            </a:xfrm>
            <a:prstGeom prst="line">
              <a:avLst/>
            </a:prstGeom>
            <a:ln w="50800">
              <a:solidFill>
                <a:srgbClr val="003DB8"/>
              </a:solidFill>
            </a:ln>
          </p:spPr>
          <p:style>
            <a:lnRef idx="1">
              <a:schemeClr val="accent1"/>
            </a:lnRef>
            <a:fillRef idx="0">
              <a:schemeClr val="accent1"/>
            </a:fillRef>
            <a:effectRef idx="0">
              <a:schemeClr val="accent1"/>
            </a:effectRef>
            <a:fontRef idx="minor">
              <a:schemeClr val="tx1"/>
            </a:fontRef>
          </p:style>
        </p:cxnSp>
        <p:sp>
          <p:nvSpPr>
            <p:cNvPr id="10" name="Volný tvar 9"/>
            <p:cNvSpPr/>
            <p:nvPr/>
          </p:nvSpPr>
          <p:spPr>
            <a:xfrm rot="14005310">
              <a:off x="4356916" y="2573022"/>
              <a:ext cx="197009" cy="1528662"/>
            </a:xfrm>
            <a:custGeom>
              <a:avLst/>
              <a:gdLst>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5" fmla="*/ 98308 w 196616"/>
                <a:gd name="connsiteY5" fmla="*/ 832511 h 1665022"/>
                <a:gd name="connsiteX6" fmla="*/ 19192 w 196616"/>
                <a:gd name="connsiteY6" fmla="*/ 1326676 h 1665022"/>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0" fmla="*/ 19385 w 197009"/>
                <a:gd name="connsiteY0" fmla="*/ 1336791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5" fmla="*/ 98501 w 197009"/>
                <a:gd name="connsiteY5" fmla="*/ 842626 h 1429142"/>
                <a:gd name="connsiteX6" fmla="*/ 19385 w 197009"/>
                <a:gd name="connsiteY6" fmla="*/ 1336791 h 1429142"/>
                <a:gd name="connsiteX0" fmla="*/ 58375 w 197009"/>
                <a:gd name="connsiteY0" fmla="*/ 1429142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0" fmla="*/ 19385 w 197009"/>
                <a:gd name="connsiteY0" fmla="*/ 1336791 h 1450640"/>
                <a:gd name="connsiteX1" fmla="*/ 197 w 197009"/>
                <a:gd name="connsiteY1" fmla="*/ 834937 h 1450640"/>
                <a:gd name="connsiteX2" fmla="*/ 96313 w 197009"/>
                <a:gd name="connsiteY2" fmla="*/ 10322 h 1450640"/>
                <a:gd name="connsiteX3" fmla="*/ 196804 w 197009"/>
                <a:gd name="connsiteY3" fmla="*/ 834417 h 1450640"/>
                <a:gd name="connsiteX4" fmla="*/ 178526 w 197009"/>
                <a:gd name="connsiteY4" fmla="*/ 1326174 h 1450640"/>
                <a:gd name="connsiteX5" fmla="*/ 98501 w 197009"/>
                <a:gd name="connsiteY5" fmla="*/ 842626 h 1450640"/>
                <a:gd name="connsiteX6" fmla="*/ 19385 w 197009"/>
                <a:gd name="connsiteY6" fmla="*/ 1336791 h 1450640"/>
                <a:gd name="connsiteX0" fmla="*/ 58375 w 197009"/>
                <a:gd name="connsiteY0" fmla="*/ 1429142 h 1450640"/>
                <a:gd name="connsiteX1" fmla="*/ 197 w 197009"/>
                <a:gd name="connsiteY1" fmla="*/ 834937 h 1450640"/>
                <a:gd name="connsiteX2" fmla="*/ 96313 w 197009"/>
                <a:gd name="connsiteY2" fmla="*/ 10322 h 1450640"/>
                <a:gd name="connsiteX3" fmla="*/ 196804 w 197009"/>
                <a:gd name="connsiteY3" fmla="*/ 834417 h 1450640"/>
                <a:gd name="connsiteX4" fmla="*/ 157915 w 197009"/>
                <a:gd name="connsiteY4" fmla="*/ 1450640 h 1450640"/>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57915 w 197009"/>
                <a:gd name="connsiteY4" fmla="*/ 1450640 h 1528662"/>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21483 w 197009"/>
                <a:gd name="connsiteY4" fmla="*/ 1496511 h 152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09" h="1528662" stroke="0" extrusionOk="0">
                  <a:moveTo>
                    <a:pt x="19385" y="1336791"/>
                  </a:moveTo>
                  <a:cubicBezTo>
                    <a:pt x="6734" y="1191543"/>
                    <a:pt x="0" y="1015413"/>
                    <a:pt x="197" y="834937"/>
                  </a:cubicBezTo>
                  <a:cubicBezTo>
                    <a:pt x="687" y="385378"/>
                    <a:pt x="43237" y="20326"/>
                    <a:pt x="96313" y="10322"/>
                  </a:cubicBezTo>
                  <a:cubicBezTo>
                    <a:pt x="151070" y="0"/>
                    <a:pt x="196264" y="370622"/>
                    <a:pt x="196804" y="834417"/>
                  </a:cubicBezTo>
                  <a:cubicBezTo>
                    <a:pt x="197009" y="1010585"/>
                    <a:pt x="190609" y="1182762"/>
                    <a:pt x="178526" y="1326174"/>
                  </a:cubicBezTo>
                  <a:lnTo>
                    <a:pt x="98501" y="842626"/>
                  </a:lnTo>
                  <a:lnTo>
                    <a:pt x="19385" y="1336791"/>
                  </a:lnTo>
                  <a:close/>
                </a:path>
                <a:path w="197009" h="1528662" fill="none">
                  <a:moveTo>
                    <a:pt x="24857" y="1528662"/>
                  </a:moveTo>
                  <a:cubicBezTo>
                    <a:pt x="12206" y="1383414"/>
                    <a:pt x="0" y="1015413"/>
                    <a:pt x="197" y="834937"/>
                  </a:cubicBezTo>
                  <a:cubicBezTo>
                    <a:pt x="687" y="385378"/>
                    <a:pt x="43237" y="20326"/>
                    <a:pt x="96313" y="10322"/>
                  </a:cubicBezTo>
                  <a:cubicBezTo>
                    <a:pt x="151070" y="0"/>
                    <a:pt x="196264" y="370622"/>
                    <a:pt x="196804" y="834417"/>
                  </a:cubicBezTo>
                  <a:cubicBezTo>
                    <a:pt x="197009" y="1010585"/>
                    <a:pt x="133566" y="1353099"/>
                    <a:pt x="121483" y="1496511"/>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Přímá spojovací šipka 10"/>
            <p:cNvCxnSpPr/>
            <p:nvPr/>
          </p:nvCxnSpPr>
          <p:spPr>
            <a:xfrm flipV="1">
              <a:off x="3563888" y="2924945"/>
              <a:ext cx="1512168" cy="1080119"/>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2" name="Elipsa 11"/>
            <p:cNvSpPr/>
            <p:nvPr/>
          </p:nvSpPr>
          <p:spPr>
            <a:xfrm rot="17436505">
              <a:off x="3296430" y="4097646"/>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23"/>
            <p:cNvSpPr>
              <a:spLocks noChangeArrowheads="1"/>
            </p:cNvSpPr>
            <p:nvPr/>
          </p:nvSpPr>
          <p:spPr bwMode="auto">
            <a:xfrm rot="16200000">
              <a:off x="4823063" y="2601873"/>
              <a:ext cx="332928" cy="691038"/>
            </a:xfrm>
            <a:prstGeom prst="ellipse">
              <a:avLst/>
            </a:prstGeom>
            <a:noFill/>
            <a:ln w="19050">
              <a:solidFill>
                <a:srgbClr val="FF0303"/>
              </a:solidFill>
              <a:round/>
              <a:headEnd/>
              <a:tailEnd/>
            </a:ln>
          </p:spPr>
          <p:txBody>
            <a:bodyPr wrap="none" anchor="ctr"/>
            <a:lstStyle/>
            <a:p>
              <a:endParaRPr lang="cs-CZ"/>
            </a:p>
          </p:txBody>
        </p:sp>
        <p:sp>
          <p:nvSpPr>
            <p:cNvPr id="14" name="TextovéPole 13"/>
            <p:cNvSpPr txBox="1"/>
            <p:nvPr/>
          </p:nvSpPr>
          <p:spPr>
            <a:xfrm>
              <a:off x="5220072" y="2204864"/>
              <a:ext cx="729239" cy="646331"/>
            </a:xfrm>
            <a:prstGeom prst="rect">
              <a:avLst/>
            </a:prstGeom>
            <a:noFill/>
          </p:spPr>
          <p:txBody>
            <a:bodyPr wrap="none" rtlCol="0">
              <a:spAutoFit/>
            </a:bodyPr>
            <a:lstStyle/>
            <a:p>
              <a:r>
                <a:rPr lang="en-US" dirty="0" smtClean="0"/>
                <a:t>PM</a:t>
              </a:r>
            </a:p>
            <a:p>
              <a:r>
                <a:rPr lang="en-US" dirty="0" smtClean="0"/>
                <a:t>query</a:t>
              </a:r>
              <a:endParaRPr lang="en-US" dirty="0"/>
            </a:p>
          </p:txBody>
        </p:sp>
        <p:sp>
          <p:nvSpPr>
            <p:cNvPr id="15" name="Line 20"/>
            <p:cNvSpPr>
              <a:spLocks noChangeShapeType="1"/>
            </p:cNvSpPr>
            <p:nvPr/>
          </p:nvSpPr>
          <p:spPr bwMode="auto">
            <a:xfrm flipH="1">
              <a:off x="4211957" y="4221088"/>
              <a:ext cx="3096346" cy="1512168"/>
            </a:xfrm>
            <a:prstGeom prst="line">
              <a:avLst/>
            </a:prstGeom>
            <a:noFill/>
            <a:ln w="25400">
              <a:solidFill>
                <a:srgbClr val="00B050"/>
              </a:solidFill>
              <a:round/>
              <a:headEnd type="triangle" w="med" len="med"/>
              <a:tailEnd/>
            </a:ln>
          </p:spPr>
          <p:txBody>
            <a:bodyPr/>
            <a:lstStyle/>
            <a:p>
              <a:endParaRPr lang="en-US"/>
            </a:p>
          </p:txBody>
        </p:sp>
        <p:sp>
          <p:nvSpPr>
            <p:cNvPr id="16" name="Line 20"/>
            <p:cNvSpPr>
              <a:spLocks noChangeShapeType="1"/>
            </p:cNvSpPr>
            <p:nvPr/>
          </p:nvSpPr>
          <p:spPr bwMode="auto">
            <a:xfrm>
              <a:off x="5004048" y="2852936"/>
              <a:ext cx="2232248" cy="1368152"/>
            </a:xfrm>
            <a:prstGeom prst="line">
              <a:avLst/>
            </a:prstGeom>
            <a:noFill/>
            <a:ln w="25400">
              <a:solidFill>
                <a:srgbClr val="00B050"/>
              </a:solidFill>
              <a:round/>
              <a:headEnd type="triangle" w="med" len="med"/>
              <a:tailEnd/>
            </a:ln>
          </p:spPr>
          <p:txBody>
            <a:bodyPr/>
            <a:lstStyle/>
            <a:p>
              <a:endParaRPr lang="en-US"/>
            </a:p>
          </p:txBody>
        </p:sp>
      </p:grpSp>
      <p:pic>
        <p:nvPicPr>
          <p:cNvPr id="18" name="Obrázek 17" descr="color-on-transparent-1200dpi.png"/>
          <p:cNvPicPr>
            <a:picLocks noChangeAspect="1"/>
          </p:cNvPicPr>
          <p:nvPr/>
        </p:nvPicPr>
        <p:blipFill>
          <a:blip r:embed="rId4" cstate="print"/>
          <a:stretch>
            <a:fillRect/>
          </a:stretch>
        </p:blipFill>
        <p:spPr>
          <a:xfrm>
            <a:off x="323528" y="260648"/>
            <a:ext cx="1948438" cy="1045466"/>
          </a:xfrm>
          <a:prstGeom prst="rect">
            <a:avLst/>
          </a:prstGeom>
        </p:spPr>
      </p:pic>
      <p:sp>
        <p:nvSpPr>
          <p:cNvPr id="19" name="Zástupný symbol pro číslo snímku 18"/>
          <p:cNvSpPr>
            <a:spLocks noGrp="1"/>
          </p:cNvSpPr>
          <p:nvPr>
            <p:ph type="sldNum" sz="quarter" idx="12"/>
          </p:nvPr>
        </p:nvSpPr>
        <p:spPr/>
        <p:txBody>
          <a:bodyPr/>
          <a:lstStyle/>
          <a:p>
            <a:fld id="{FDFD3350-C626-4043-B399-2E9A1D00188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Strategy combination</a:t>
            </a:r>
            <a:endParaRPr lang="en-US" dirty="0"/>
          </a:p>
        </p:txBody>
      </p:sp>
      <p:sp>
        <p:nvSpPr>
          <p:cNvPr id="3" name="Zástupný symbol pro obsah 2"/>
          <p:cNvSpPr>
            <a:spLocks noGrp="1"/>
          </p:cNvSpPr>
          <p:nvPr>
            <p:ph idx="1"/>
          </p:nvPr>
        </p:nvSpPr>
        <p:spPr/>
        <p:txBody>
          <a:bodyPr/>
          <a:lstStyle/>
          <a:p>
            <a:pPr>
              <a:buClr>
                <a:schemeClr val="accent1"/>
              </a:buClr>
              <a:buFont typeface="Wingdings" pitchFamily="2" charset="2"/>
              <a:buChar char="q"/>
            </a:pPr>
            <a:r>
              <a:rPr lang="en-US" dirty="0" smtClean="0"/>
              <a:t>Multiple </a:t>
            </a:r>
            <a:r>
              <a:rPr lang="en-US" dirty="0" smtClean="0"/>
              <a:t>i</a:t>
            </a:r>
            <a:r>
              <a:rPr lang="en-US" dirty="0" smtClean="0"/>
              <a:t>mportance sampling (</a:t>
            </a:r>
            <a:r>
              <a:rPr lang="en-US" dirty="0" err="1" smtClean="0"/>
              <a:t>Veach</a:t>
            </a:r>
            <a:r>
              <a:rPr lang="en-US" dirty="0" smtClean="0"/>
              <a:t> 97)</a:t>
            </a:r>
          </a:p>
          <a:p>
            <a:endParaRPr lang="en-US" dirty="0" smtClean="0"/>
          </a:p>
        </p:txBody>
      </p:sp>
      <p:sp>
        <p:nvSpPr>
          <p:cNvPr id="4" name="Zástupný symbol pro číslo snímku 3"/>
          <p:cNvSpPr>
            <a:spLocks noGrp="1"/>
          </p:cNvSpPr>
          <p:nvPr>
            <p:ph type="sldNum" sz="quarter" idx="12"/>
          </p:nvPr>
        </p:nvSpPr>
        <p:spPr/>
        <p:txBody>
          <a:bodyPr/>
          <a:lstStyle/>
          <a:p>
            <a:fld id="{FDFD3350-C626-4043-B399-2E9A1D001882}" type="slidenum">
              <a:rPr lang="en-US" smtClean="0"/>
              <a:pPr/>
              <a:t>13</a:t>
            </a:fld>
            <a:endParaRPr lang="en-US"/>
          </a:p>
        </p:txBody>
      </p:sp>
      <p:grpSp>
        <p:nvGrpSpPr>
          <p:cNvPr id="5" name="Skupina 4"/>
          <p:cNvGrpSpPr/>
          <p:nvPr/>
        </p:nvGrpSpPr>
        <p:grpSpPr>
          <a:xfrm>
            <a:off x="6156176" y="2492896"/>
            <a:ext cx="1900256" cy="1080120"/>
            <a:chOff x="1429951" y="2276872"/>
            <a:chExt cx="6166385" cy="3505018"/>
          </a:xfrm>
        </p:grpSpPr>
        <p:cxnSp>
          <p:nvCxnSpPr>
            <p:cNvPr id="6" name="Přímá spojovací šipka 5"/>
            <p:cNvCxnSpPr/>
            <p:nvPr/>
          </p:nvCxnSpPr>
          <p:spPr>
            <a:xfrm>
              <a:off x="5364088" y="2348879"/>
              <a:ext cx="2232248" cy="1368152"/>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7" name="Group 7"/>
            <p:cNvGrpSpPr>
              <a:grpSpLocks/>
            </p:cNvGrpSpPr>
            <p:nvPr/>
          </p:nvGrpSpPr>
          <p:grpSpPr bwMode="auto">
            <a:xfrm>
              <a:off x="1558004" y="2301058"/>
              <a:ext cx="6038331" cy="3480832"/>
              <a:chOff x="1292" y="1909"/>
              <a:chExt cx="3901" cy="2163"/>
            </a:xfrm>
          </p:grpSpPr>
          <p:sp>
            <p:nvSpPr>
              <p:cNvPr id="17" name="Freeform 8"/>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25400" cap="flat" cmpd="sng">
                <a:solidFill>
                  <a:schemeClr val="hlink"/>
                </a:solidFill>
                <a:prstDash val="solid"/>
                <a:round/>
                <a:headEnd type="none" w="med" len="med"/>
                <a:tailEnd type="none" w="med" len="med"/>
              </a:ln>
            </p:spPr>
            <p:txBody>
              <a:bodyPr>
                <a:spAutoFit/>
              </a:bodyPr>
              <a:lstStyle/>
              <a:p>
                <a:endParaRPr lang="en-US"/>
              </a:p>
            </p:txBody>
          </p:sp>
          <p:sp>
            <p:nvSpPr>
              <p:cNvPr id="18" name="Line 9"/>
              <p:cNvSpPr>
                <a:spLocks noChangeShapeType="1"/>
              </p:cNvSpPr>
              <p:nvPr/>
            </p:nvSpPr>
            <p:spPr bwMode="auto">
              <a:xfrm flipV="1">
                <a:off x="5193" y="1909"/>
                <a:ext cx="0" cy="1996"/>
              </a:xfrm>
              <a:prstGeom prst="line">
                <a:avLst/>
              </a:prstGeom>
              <a:noFill/>
              <a:ln w="25400">
                <a:solidFill>
                  <a:schemeClr val="hlink"/>
                </a:solidFill>
                <a:round/>
                <a:headEnd/>
                <a:tailEnd/>
              </a:ln>
            </p:spPr>
            <p:txBody>
              <a:bodyPr>
                <a:spAutoFit/>
              </a:bodyPr>
              <a:lstStyle/>
              <a:p>
                <a:endParaRPr lang="en-US"/>
              </a:p>
            </p:txBody>
          </p:sp>
        </p:grpSp>
        <p:pic>
          <p:nvPicPr>
            <p:cNvPr id="8" name="Obrázek 7" descr="eye.png"/>
            <p:cNvPicPr>
              <a:picLocks noChangeAspect="1"/>
            </p:cNvPicPr>
            <p:nvPr/>
          </p:nvPicPr>
          <p:blipFill>
            <a:blip r:embed="rId4" cstate="print"/>
            <a:stretch>
              <a:fillRect/>
            </a:stretch>
          </p:blipFill>
          <p:spPr>
            <a:xfrm>
              <a:off x="1429951" y="3284983"/>
              <a:ext cx="1269841" cy="990476"/>
            </a:xfrm>
            <a:prstGeom prst="rect">
              <a:avLst/>
            </a:prstGeom>
          </p:spPr>
        </p:pic>
        <p:sp>
          <p:nvSpPr>
            <p:cNvPr id="9" name="Line 20"/>
            <p:cNvSpPr>
              <a:spLocks noChangeShapeType="1"/>
            </p:cNvSpPr>
            <p:nvPr/>
          </p:nvSpPr>
          <p:spPr bwMode="auto">
            <a:xfrm flipH="1" flipV="1">
              <a:off x="2339751" y="3933055"/>
              <a:ext cx="2160239" cy="1224136"/>
            </a:xfrm>
            <a:prstGeom prst="line">
              <a:avLst/>
            </a:prstGeom>
            <a:noFill/>
            <a:ln w="25400">
              <a:solidFill>
                <a:srgbClr val="00B050"/>
              </a:solidFill>
              <a:round/>
              <a:headEnd type="triangle" w="med" len="med"/>
              <a:tailEnd/>
            </a:ln>
          </p:spPr>
          <p:txBody>
            <a:bodyPr/>
            <a:lstStyle/>
            <a:p>
              <a:endParaRPr lang="en-US"/>
            </a:p>
          </p:txBody>
        </p:sp>
        <p:sp>
          <p:nvSpPr>
            <p:cNvPr id="10" name="Volný tvar 9"/>
            <p:cNvSpPr/>
            <p:nvPr/>
          </p:nvSpPr>
          <p:spPr>
            <a:xfrm rot="3804245">
              <a:off x="5045905" y="4116527"/>
              <a:ext cx="197009" cy="1528662"/>
            </a:xfrm>
            <a:custGeom>
              <a:avLst/>
              <a:gdLst>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5" fmla="*/ 98308 w 196616"/>
                <a:gd name="connsiteY5" fmla="*/ 832511 h 1665022"/>
                <a:gd name="connsiteX6" fmla="*/ 19192 w 196616"/>
                <a:gd name="connsiteY6" fmla="*/ 1326676 h 1665022"/>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0" fmla="*/ 19385 w 197009"/>
                <a:gd name="connsiteY0" fmla="*/ 1336791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5" fmla="*/ 98501 w 197009"/>
                <a:gd name="connsiteY5" fmla="*/ 842626 h 1429142"/>
                <a:gd name="connsiteX6" fmla="*/ 19385 w 197009"/>
                <a:gd name="connsiteY6" fmla="*/ 1336791 h 1429142"/>
                <a:gd name="connsiteX0" fmla="*/ 58375 w 197009"/>
                <a:gd name="connsiteY0" fmla="*/ 1429142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0" fmla="*/ 19385 w 197009"/>
                <a:gd name="connsiteY0" fmla="*/ 1336791 h 1450640"/>
                <a:gd name="connsiteX1" fmla="*/ 197 w 197009"/>
                <a:gd name="connsiteY1" fmla="*/ 834937 h 1450640"/>
                <a:gd name="connsiteX2" fmla="*/ 96313 w 197009"/>
                <a:gd name="connsiteY2" fmla="*/ 10322 h 1450640"/>
                <a:gd name="connsiteX3" fmla="*/ 196804 w 197009"/>
                <a:gd name="connsiteY3" fmla="*/ 834417 h 1450640"/>
                <a:gd name="connsiteX4" fmla="*/ 178526 w 197009"/>
                <a:gd name="connsiteY4" fmla="*/ 1326174 h 1450640"/>
                <a:gd name="connsiteX5" fmla="*/ 98501 w 197009"/>
                <a:gd name="connsiteY5" fmla="*/ 842626 h 1450640"/>
                <a:gd name="connsiteX6" fmla="*/ 19385 w 197009"/>
                <a:gd name="connsiteY6" fmla="*/ 1336791 h 1450640"/>
                <a:gd name="connsiteX0" fmla="*/ 58375 w 197009"/>
                <a:gd name="connsiteY0" fmla="*/ 1429142 h 1450640"/>
                <a:gd name="connsiteX1" fmla="*/ 197 w 197009"/>
                <a:gd name="connsiteY1" fmla="*/ 834937 h 1450640"/>
                <a:gd name="connsiteX2" fmla="*/ 96313 w 197009"/>
                <a:gd name="connsiteY2" fmla="*/ 10322 h 1450640"/>
                <a:gd name="connsiteX3" fmla="*/ 196804 w 197009"/>
                <a:gd name="connsiteY3" fmla="*/ 834417 h 1450640"/>
                <a:gd name="connsiteX4" fmla="*/ 157915 w 197009"/>
                <a:gd name="connsiteY4" fmla="*/ 1450640 h 1450640"/>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57915 w 197009"/>
                <a:gd name="connsiteY4" fmla="*/ 1450640 h 1528662"/>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21483 w 197009"/>
                <a:gd name="connsiteY4" fmla="*/ 1496511 h 152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09" h="1528662" stroke="0" extrusionOk="0">
                  <a:moveTo>
                    <a:pt x="19385" y="1336791"/>
                  </a:moveTo>
                  <a:cubicBezTo>
                    <a:pt x="6734" y="1191543"/>
                    <a:pt x="0" y="1015413"/>
                    <a:pt x="197" y="834937"/>
                  </a:cubicBezTo>
                  <a:cubicBezTo>
                    <a:pt x="687" y="385378"/>
                    <a:pt x="43237" y="20326"/>
                    <a:pt x="96313" y="10322"/>
                  </a:cubicBezTo>
                  <a:cubicBezTo>
                    <a:pt x="151070" y="0"/>
                    <a:pt x="196264" y="370622"/>
                    <a:pt x="196804" y="834417"/>
                  </a:cubicBezTo>
                  <a:cubicBezTo>
                    <a:pt x="197009" y="1010585"/>
                    <a:pt x="190609" y="1182762"/>
                    <a:pt x="178526" y="1326174"/>
                  </a:cubicBezTo>
                  <a:lnTo>
                    <a:pt x="98501" y="842626"/>
                  </a:lnTo>
                  <a:lnTo>
                    <a:pt x="19385" y="1336791"/>
                  </a:lnTo>
                  <a:close/>
                </a:path>
                <a:path w="197009" h="1528662" fill="none">
                  <a:moveTo>
                    <a:pt x="24857" y="1528662"/>
                  </a:moveTo>
                  <a:cubicBezTo>
                    <a:pt x="12206" y="1383414"/>
                    <a:pt x="0" y="1015413"/>
                    <a:pt x="197" y="834937"/>
                  </a:cubicBezTo>
                  <a:cubicBezTo>
                    <a:pt x="687" y="385378"/>
                    <a:pt x="43237" y="20326"/>
                    <a:pt x="96313" y="10322"/>
                  </a:cubicBezTo>
                  <a:cubicBezTo>
                    <a:pt x="151070" y="0"/>
                    <a:pt x="196264" y="370622"/>
                    <a:pt x="196804" y="834417"/>
                  </a:cubicBezTo>
                  <a:cubicBezTo>
                    <a:pt x="197009" y="1010585"/>
                    <a:pt x="133566" y="1353099"/>
                    <a:pt x="121483" y="1496511"/>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Přímá spojovací šipka 10"/>
            <p:cNvCxnSpPr>
              <a:endCxn id="10" idx="4"/>
            </p:cNvCxnSpPr>
            <p:nvPr/>
          </p:nvCxnSpPr>
          <p:spPr>
            <a:xfrm rot="10800000" flipV="1">
              <a:off x="4499992" y="3717031"/>
              <a:ext cx="3096344" cy="1512168"/>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Oval 23"/>
            <p:cNvSpPr>
              <a:spLocks noChangeArrowheads="1"/>
            </p:cNvSpPr>
            <p:nvPr/>
          </p:nvSpPr>
          <p:spPr bwMode="auto">
            <a:xfrm rot="16200000">
              <a:off x="4283968" y="4797151"/>
              <a:ext cx="332928" cy="691038"/>
            </a:xfrm>
            <a:prstGeom prst="ellipse">
              <a:avLst/>
            </a:prstGeom>
            <a:noFill/>
            <a:ln w="19050">
              <a:solidFill>
                <a:srgbClr val="FF0303"/>
              </a:solidFill>
              <a:round/>
              <a:headEnd/>
              <a:tailEnd/>
            </a:ln>
          </p:spPr>
          <p:txBody>
            <a:bodyPr wrap="none" anchor="ctr"/>
            <a:lstStyle/>
            <a:p>
              <a:endParaRPr lang="cs-CZ"/>
            </a:p>
          </p:txBody>
        </p:sp>
        <p:cxnSp>
          <p:nvCxnSpPr>
            <p:cNvPr id="13" name="Přímá spojovací čára 12"/>
            <p:cNvCxnSpPr/>
            <p:nvPr/>
          </p:nvCxnSpPr>
          <p:spPr>
            <a:xfrm rot="5400000" flipH="1">
              <a:off x="4919945" y="-375329"/>
              <a:ext cx="24189" cy="5328591"/>
            </a:xfrm>
            <a:prstGeom prst="line">
              <a:avLst/>
            </a:prstGeom>
            <a:ln w="25400">
              <a:solidFill>
                <a:srgbClr val="003DB8"/>
              </a:solidFill>
            </a:ln>
          </p:spPr>
          <p:style>
            <a:lnRef idx="1">
              <a:schemeClr val="accent1"/>
            </a:lnRef>
            <a:fillRef idx="0">
              <a:schemeClr val="accent1"/>
            </a:fillRef>
            <a:effectRef idx="0">
              <a:schemeClr val="accent1"/>
            </a:effectRef>
            <a:fontRef idx="minor">
              <a:schemeClr val="tx1"/>
            </a:fontRef>
          </p:style>
        </p:cxnSp>
        <p:cxnSp>
          <p:nvCxnSpPr>
            <p:cNvPr id="14" name="Přímá spojovací šipka 13"/>
            <p:cNvCxnSpPr/>
            <p:nvPr/>
          </p:nvCxnSpPr>
          <p:spPr>
            <a:xfrm flipV="1">
              <a:off x="3851920" y="2348880"/>
              <a:ext cx="1512168" cy="1080119"/>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5" name="Elipsa 14"/>
            <p:cNvSpPr/>
            <p:nvPr/>
          </p:nvSpPr>
          <p:spPr>
            <a:xfrm rot="17436505">
              <a:off x="3584462" y="3521581"/>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Skupina 18"/>
          <p:cNvGrpSpPr/>
          <p:nvPr/>
        </p:nvGrpSpPr>
        <p:grpSpPr>
          <a:xfrm>
            <a:off x="6299388" y="5301208"/>
            <a:ext cx="2089036" cy="1152128"/>
            <a:chOff x="1141919" y="2852937"/>
            <a:chExt cx="6355297" cy="3505018"/>
          </a:xfrm>
        </p:grpSpPr>
        <p:sp>
          <p:nvSpPr>
            <p:cNvPr id="20" name="Oval 23"/>
            <p:cNvSpPr>
              <a:spLocks noChangeArrowheads="1"/>
            </p:cNvSpPr>
            <p:nvPr/>
          </p:nvSpPr>
          <p:spPr bwMode="auto">
            <a:xfrm>
              <a:off x="7164288" y="4044429"/>
              <a:ext cx="332928" cy="691038"/>
            </a:xfrm>
            <a:prstGeom prst="ellipse">
              <a:avLst/>
            </a:prstGeom>
            <a:noFill/>
            <a:ln w="19050">
              <a:solidFill>
                <a:srgbClr val="FF0303"/>
              </a:solidFill>
              <a:round/>
              <a:headEnd/>
              <a:tailEnd/>
            </a:ln>
          </p:spPr>
          <p:txBody>
            <a:bodyPr wrap="none" anchor="ctr"/>
            <a:lstStyle/>
            <a:p>
              <a:endParaRPr lang="cs-CZ"/>
            </a:p>
          </p:txBody>
        </p:sp>
        <p:sp>
          <p:nvSpPr>
            <p:cNvPr id="21" name="Volný tvar 20"/>
            <p:cNvSpPr/>
            <p:nvPr/>
          </p:nvSpPr>
          <p:spPr>
            <a:xfrm rot="18168805">
              <a:off x="6568017" y="3224653"/>
              <a:ext cx="197009" cy="1450640"/>
            </a:xfrm>
            <a:custGeom>
              <a:avLst/>
              <a:gdLst>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5" fmla="*/ 98308 w 196616"/>
                <a:gd name="connsiteY5" fmla="*/ 832511 h 1665022"/>
                <a:gd name="connsiteX6" fmla="*/ 19192 w 196616"/>
                <a:gd name="connsiteY6" fmla="*/ 1326676 h 1665022"/>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0" fmla="*/ 19385 w 197009"/>
                <a:gd name="connsiteY0" fmla="*/ 1336791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5" fmla="*/ 98501 w 197009"/>
                <a:gd name="connsiteY5" fmla="*/ 842626 h 1429142"/>
                <a:gd name="connsiteX6" fmla="*/ 19385 w 197009"/>
                <a:gd name="connsiteY6" fmla="*/ 1336791 h 1429142"/>
                <a:gd name="connsiteX0" fmla="*/ 58375 w 197009"/>
                <a:gd name="connsiteY0" fmla="*/ 1429142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0" fmla="*/ 19385 w 197009"/>
                <a:gd name="connsiteY0" fmla="*/ 1336791 h 1450640"/>
                <a:gd name="connsiteX1" fmla="*/ 197 w 197009"/>
                <a:gd name="connsiteY1" fmla="*/ 834937 h 1450640"/>
                <a:gd name="connsiteX2" fmla="*/ 96313 w 197009"/>
                <a:gd name="connsiteY2" fmla="*/ 10322 h 1450640"/>
                <a:gd name="connsiteX3" fmla="*/ 196804 w 197009"/>
                <a:gd name="connsiteY3" fmla="*/ 834417 h 1450640"/>
                <a:gd name="connsiteX4" fmla="*/ 178526 w 197009"/>
                <a:gd name="connsiteY4" fmla="*/ 1326174 h 1450640"/>
                <a:gd name="connsiteX5" fmla="*/ 98501 w 197009"/>
                <a:gd name="connsiteY5" fmla="*/ 842626 h 1450640"/>
                <a:gd name="connsiteX6" fmla="*/ 19385 w 197009"/>
                <a:gd name="connsiteY6" fmla="*/ 1336791 h 1450640"/>
                <a:gd name="connsiteX0" fmla="*/ 58375 w 197009"/>
                <a:gd name="connsiteY0" fmla="*/ 1429142 h 1450640"/>
                <a:gd name="connsiteX1" fmla="*/ 197 w 197009"/>
                <a:gd name="connsiteY1" fmla="*/ 834937 h 1450640"/>
                <a:gd name="connsiteX2" fmla="*/ 96313 w 197009"/>
                <a:gd name="connsiteY2" fmla="*/ 10322 h 1450640"/>
                <a:gd name="connsiteX3" fmla="*/ 196804 w 197009"/>
                <a:gd name="connsiteY3" fmla="*/ 834417 h 1450640"/>
                <a:gd name="connsiteX4" fmla="*/ 157915 w 197009"/>
                <a:gd name="connsiteY4" fmla="*/ 1450640 h 14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09" h="1450640" stroke="0" extrusionOk="0">
                  <a:moveTo>
                    <a:pt x="19385" y="1336791"/>
                  </a:moveTo>
                  <a:cubicBezTo>
                    <a:pt x="6734" y="1191543"/>
                    <a:pt x="0" y="1015413"/>
                    <a:pt x="197" y="834937"/>
                  </a:cubicBezTo>
                  <a:cubicBezTo>
                    <a:pt x="687" y="385378"/>
                    <a:pt x="43237" y="20326"/>
                    <a:pt x="96313" y="10322"/>
                  </a:cubicBezTo>
                  <a:cubicBezTo>
                    <a:pt x="151070" y="0"/>
                    <a:pt x="196264" y="370622"/>
                    <a:pt x="196804" y="834417"/>
                  </a:cubicBezTo>
                  <a:cubicBezTo>
                    <a:pt x="197009" y="1010585"/>
                    <a:pt x="190609" y="1182762"/>
                    <a:pt x="178526" y="1326174"/>
                  </a:cubicBezTo>
                  <a:lnTo>
                    <a:pt x="98501" y="842626"/>
                  </a:lnTo>
                  <a:lnTo>
                    <a:pt x="19385" y="1336791"/>
                  </a:lnTo>
                  <a:close/>
                </a:path>
                <a:path w="197009" h="1450640" fill="none">
                  <a:moveTo>
                    <a:pt x="58375" y="1429142"/>
                  </a:moveTo>
                  <a:cubicBezTo>
                    <a:pt x="45724" y="1283894"/>
                    <a:pt x="0" y="1015413"/>
                    <a:pt x="197" y="834937"/>
                  </a:cubicBezTo>
                  <a:cubicBezTo>
                    <a:pt x="687" y="385378"/>
                    <a:pt x="43237" y="20326"/>
                    <a:pt x="96313" y="10322"/>
                  </a:cubicBezTo>
                  <a:cubicBezTo>
                    <a:pt x="151070" y="0"/>
                    <a:pt x="196264" y="370622"/>
                    <a:pt x="196804" y="834417"/>
                  </a:cubicBezTo>
                  <a:cubicBezTo>
                    <a:pt x="197009" y="1010585"/>
                    <a:pt x="169998" y="1307228"/>
                    <a:pt x="157915" y="1450640"/>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Přímá spojovací šipka 21"/>
            <p:cNvCxnSpPr/>
            <p:nvPr/>
          </p:nvCxnSpPr>
          <p:spPr>
            <a:xfrm>
              <a:off x="5076056" y="2924944"/>
              <a:ext cx="2232248" cy="1368152"/>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23" name="Group 7"/>
            <p:cNvGrpSpPr>
              <a:grpSpLocks/>
            </p:cNvGrpSpPr>
            <p:nvPr/>
          </p:nvGrpSpPr>
          <p:grpSpPr bwMode="auto">
            <a:xfrm>
              <a:off x="1269972" y="2877123"/>
              <a:ext cx="6038331" cy="3480832"/>
              <a:chOff x="1292" y="1909"/>
              <a:chExt cx="3901" cy="2163"/>
            </a:xfrm>
          </p:grpSpPr>
          <p:sp>
            <p:nvSpPr>
              <p:cNvPr id="31" name="Freeform 8"/>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25400" cap="flat" cmpd="sng">
                <a:solidFill>
                  <a:schemeClr val="hlink"/>
                </a:solidFill>
                <a:prstDash val="solid"/>
                <a:round/>
                <a:headEnd type="none" w="med" len="med"/>
                <a:tailEnd type="none" w="med" len="med"/>
              </a:ln>
            </p:spPr>
            <p:txBody>
              <a:bodyPr>
                <a:spAutoFit/>
              </a:bodyPr>
              <a:lstStyle/>
              <a:p>
                <a:endParaRPr lang="en-US"/>
              </a:p>
            </p:txBody>
          </p:sp>
          <p:sp>
            <p:nvSpPr>
              <p:cNvPr id="32" name="Line 9"/>
              <p:cNvSpPr>
                <a:spLocks noChangeShapeType="1"/>
              </p:cNvSpPr>
              <p:nvPr/>
            </p:nvSpPr>
            <p:spPr bwMode="auto">
              <a:xfrm flipV="1">
                <a:off x="5193" y="1909"/>
                <a:ext cx="0" cy="1996"/>
              </a:xfrm>
              <a:prstGeom prst="line">
                <a:avLst/>
              </a:prstGeom>
              <a:noFill/>
              <a:ln w="25400">
                <a:solidFill>
                  <a:schemeClr val="hlink"/>
                </a:solidFill>
                <a:round/>
                <a:headEnd/>
                <a:tailEnd/>
              </a:ln>
            </p:spPr>
            <p:txBody>
              <a:bodyPr>
                <a:spAutoFit/>
              </a:bodyPr>
              <a:lstStyle/>
              <a:p>
                <a:endParaRPr lang="en-US"/>
              </a:p>
            </p:txBody>
          </p:sp>
        </p:grpSp>
        <p:pic>
          <p:nvPicPr>
            <p:cNvPr id="24" name="Obrázek 23" descr="eye.png"/>
            <p:cNvPicPr>
              <a:picLocks noChangeAspect="1"/>
            </p:cNvPicPr>
            <p:nvPr/>
          </p:nvPicPr>
          <p:blipFill>
            <a:blip r:embed="rId4" cstate="print"/>
            <a:stretch>
              <a:fillRect/>
            </a:stretch>
          </p:blipFill>
          <p:spPr>
            <a:xfrm>
              <a:off x="1141919" y="3861048"/>
              <a:ext cx="1269841" cy="990476"/>
            </a:xfrm>
            <a:prstGeom prst="rect">
              <a:avLst/>
            </a:prstGeom>
          </p:spPr>
        </p:pic>
        <p:sp>
          <p:nvSpPr>
            <p:cNvPr id="25" name="Line 20"/>
            <p:cNvSpPr>
              <a:spLocks noChangeShapeType="1"/>
            </p:cNvSpPr>
            <p:nvPr/>
          </p:nvSpPr>
          <p:spPr bwMode="auto">
            <a:xfrm flipH="1" flipV="1">
              <a:off x="2051719" y="4509120"/>
              <a:ext cx="2160239" cy="1224136"/>
            </a:xfrm>
            <a:prstGeom prst="line">
              <a:avLst/>
            </a:prstGeom>
            <a:noFill/>
            <a:ln w="25400">
              <a:solidFill>
                <a:srgbClr val="00B050"/>
              </a:solidFill>
              <a:round/>
              <a:headEnd type="triangle" w="med" len="med"/>
              <a:tailEnd/>
            </a:ln>
          </p:spPr>
          <p:txBody>
            <a:bodyPr/>
            <a:lstStyle/>
            <a:p>
              <a:endParaRPr lang="en-US"/>
            </a:p>
          </p:txBody>
        </p:sp>
        <p:cxnSp>
          <p:nvCxnSpPr>
            <p:cNvPr id="27" name="Přímá spojovací čára 26"/>
            <p:cNvCxnSpPr>
              <a:stCxn id="32" idx="1"/>
            </p:cNvCxnSpPr>
            <p:nvPr/>
          </p:nvCxnSpPr>
          <p:spPr>
            <a:xfrm rot="5400000" flipH="1">
              <a:off x="4631913" y="200736"/>
              <a:ext cx="24189" cy="5328591"/>
            </a:xfrm>
            <a:prstGeom prst="line">
              <a:avLst/>
            </a:prstGeom>
            <a:ln w="25400">
              <a:solidFill>
                <a:srgbClr val="003DB8"/>
              </a:solidFill>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flipV="1">
              <a:off x="3563888" y="2924945"/>
              <a:ext cx="1512168" cy="1080119"/>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9" name="Elipsa 28"/>
            <p:cNvSpPr/>
            <p:nvPr/>
          </p:nvSpPr>
          <p:spPr>
            <a:xfrm rot="17436505">
              <a:off x="3296430" y="4097646"/>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ne 20"/>
            <p:cNvSpPr>
              <a:spLocks noChangeShapeType="1"/>
            </p:cNvSpPr>
            <p:nvPr/>
          </p:nvSpPr>
          <p:spPr bwMode="auto">
            <a:xfrm flipH="1">
              <a:off x="4211957" y="4221088"/>
              <a:ext cx="3096346" cy="1512168"/>
            </a:xfrm>
            <a:prstGeom prst="line">
              <a:avLst/>
            </a:prstGeom>
            <a:noFill/>
            <a:ln w="25400">
              <a:solidFill>
                <a:srgbClr val="00B050"/>
              </a:solidFill>
              <a:round/>
              <a:headEnd type="triangle" w="med" len="med"/>
              <a:tailEnd/>
            </a:ln>
          </p:spPr>
          <p:txBody>
            <a:bodyPr/>
            <a:lstStyle/>
            <a:p>
              <a:endParaRPr lang="en-US"/>
            </a:p>
          </p:txBody>
        </p:sp>
      </p:grpSp>
      <p:grpSp>
        <p:nvGrpSpPr>
          <p:cNvPr id="33" name="Skupina 32"/>
          <p:cNvGrpSpPr/>
          <p:nvPr/>
        </p:nvGrpSpPr>
        <p:grpSpPr>
          <a:xfrm>
            <a:off x="1187624" y="5373216"/>
            <a:ext cx="2063061" cy="1196752"/>
            <a:chOff x="1141919" y="2780928"/>
            <a:chExt cx="6166384" cy="3577027"/>
          </a:xfrm>
        </p:grpSpPr>
        <p:grpSp>
          <p:nvGrpSpPr>
            <p:cNvPr id="34" name="Group 7"/>
            <p:cNvGrpSpPr>
              <a:grpSpLocks/>
            </p:cNvGrpSpPr>
            <p:nvPr/>
          </p:nvGrpSpPr>
          <p:grpSpPr bwMode="auto">
            <a:xfrm>
              <a:off x="1269972" y="2877123"/>
              <a:ext cx="6038331" cy="3480832"/>
              <a:chOff x="1292" y="1909"/>
              <a:chExt cx="3901" cy="2163"/>
            </a:xfrm>
          </p:grpSpPr>
          <p:sp>
            <p:nvSpPr>
              <p:cNvPr id="45" name="Freeform 8"/>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25400" cap="flat" cmpd="sng">
                <a:solidFill>
                  <a:schemeClr val="hlink"/>
                </a:solidFill>
                <a:prstDash val="solid"/>
                <a:round/>
                <a:headEnd type="none" w="med" len="med"/>
                <a:tailEnd type="none" w="med" len="med"/>
              </a:ln>
            </p:spPr>
            <p:txBody>
              <a:bodyPr>
                <a:spAutoFit/>
              </a:bodyPr>
              <a:lstStyle/>
              <a:p>
                <a:endParaRPr lang="en-US"/>
              </a:p>
            </p:txBody>
          </p:sp>
          <p:sp>
            <p:nvSpPr>
              <p:cNvPr id="46" name="Line 9"/>
              <p:cNvSpPr>
                <a:spLocks noChangeShapeType="1"/>
              </p:cNvSpPr>
              <p:nvPr/>
            </p:nvSpPr>
            <p:spPr bwMode="auto">
              <a:xfrm flipV="1">
                <a:off x="5193" y="1909"/>
                <a:ext cx="0" cy="1996"/>
              </a:xfrm>
              <a:prstGeom prst="line">
                <a:avLst/>
              </a:prstGeom>
              <a:noFill/>
              <a:ln w="25400">
                <a:solidFill>
                  <a:schemeClr val="hlink"/>
                </a:solidFill>
                <a:round/>
                <a:headEnd/>
                <a:tailEnd/>
              </a:ln>
            </p:spPr>
            <p:txBody>
              <a:bodyPr>
                <a:spAutoFit/>
              </a:bodyPr>
              <a:lstStyle/>
              <a:p>
                <a:endParaRPr lang="en-US"/>
              </a:p>
            </p:txBody>
          </p:sp>
        </p:grpSp>
        <p:pic>
          <p:nvPicPr>
            <p:cNvPr id="35" name="Obrázek 34" descr="eye.png"/>
            <p:cNvPicPr>
              <a:picLocks noChangeAspect="1"/>
            </p:cNvPicPr>
            <p:nvPr/>
          </p:nvPicPr>
          <p:blipFill>
            <a:blip r:embed="rId4" cstate="print"/>
            <a:stretch>
              <a:fillRect/>
            </a:stretch>
          </p:blipFill>
          <p:spPr>
            <a:xfrm>
              <a:off x="1141919" y="3861048"/>
              <a:ext cx="1269841" cy="990476"/>
            </a:xfrm>
            <a:prstGeom prst="rect">
              <a:avLst/>
            </a:prstGeom>
          </p:spPr>
        </p:pic>
        <p:sp>
          <p:nvSpPr>
            <p:cNvPr id="36" name="Line 20"/>
            <p:cNvSpPr>
              <a:spLocks noChangeShapeType="1"/>
            </p:cNvSpPr>
            <p:nvPr/>
          </p:nvSpPr>
          <p:spPr bwMode="auto">
            <a:xfrm flipH="1" flipV="1">
              <a:off x="2051719" y="4509120"/>
              <a:ext cx="2160239" cy="1224136"/>
            </a:xfrm>
            <a:prstGeom prst="line">
              <a:avLst/>
            </a:prstGeom>
            <a:noFill/>
            <a:ln w="25400">
              <a:solidFill>
                <a:srgbClr val="00B050"/>
              </a:solidFill>
              <a:round/>
              <a:headEnd type="triangle" w="med" len="med"/>
              <a:tailEnd/>
            </a:ln>
          </p:spPr>
          <p:txBody>
            <a:bodyPr/>
            <a:lstStyle/>
            <a:p>
              <a:endParaRPr lang="en-US"/>
            </a:p>
          </p:txBody>
        </p:sp>
        <p:cxnSp>
          <p:nvCxnSpPr>
            <p:cNvPr id="37" name="Přímá spojovací čára 36"/>
            <p:cNvCxnSpPr>
              <a:stCxn id="46" idx="1"/>
            </p:cNvCxnSpPr>
            <p:nvPr/>
          </p:nvCxnSpPr>
          <p:spPr>
            <a:xfrm rot="5400000" flipH="1">
              <a:off x="4631913" y="200736"/>
              <a:ext cx="24189" cy="5328591"/>
            </a:xfrm>
            <a:prstGeom prst="line">
              <a:avLst/>
            </a:prstGeom>
            <a:ln w="25400">
              <a:solidFill>
                <a:srgbClr val="003DB8"/>
              </a:solidFill>
            </a:ln>
          </p:spPr>
          <p:style>
            <a:lnRef idx="1">
              <a:schemeClr val="accent1"/>
            </a:lnRef>
            <a:fillRef idx="0">
              <a:schemeClr val="accent1"/>
            </a:fillRef>
            <a:effectRef idx="0">
              <a:schemeClr val="accent1"/>
            </a:effectRef>
            <a:fontRef idx="minor">
              <a:schemeClr val="tx1"/>
            </a:fontRef>
          </p:style>
        </p:cxnSp>
        <p:sp>
          <p:nvSpPr>
            <p:cNvPr id="38" name="Volný tvar 37"/>
            <p:cNvSpPr/>
            <p:nvPr/>
          </p:nvSpPr>
          <p:spPr>
            <a:xfrm rot="14005310">
              <a:off x="4356916" y="2573022"/>
              <a:ext cx="197009" cy="1528662"/>
            </a:xfrm>
            <a:custGeom>
              <a:avLst/>
              <a:gdLst>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5" fmla="*/ 98308 w 196616"/>
                <a:gd name="connsiteY5" fmla="*/ 832511 h 1665022"/>
                <a:gd name="connsiteX6" fmla="*/ 19192 w 196616"/>
                <a:gd name="connsiteY6" fmla="*/ 1326676 h 1665022"/>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0" fmla="*/ 19385 w 197009"/>
                <a:gd name="connsiteY0" fmla="*/ 1336791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5" fmla="*/ 98501 w 197009"/>
                <a:gd name="connsiteY5" fmla="*/ 842626 h 1429142"/>
                <a:gd name="connsiteX6" fmla="*/ 19385 w 197009"/>
                <a:gd name="connsiteY6" fmla="*/ 1336791 h 1429142"/>
                <a:gd name="connsiteX0" fmla="*/ 58375 w 197009"/>
                <a:gd name="connsiteY0" fmla="*/ 1429142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0" fmla="*/ 19385 w 197009"/>
                <a:gd name="connsiteY0" fmla="*/ 1336791 h 1450640"/>
                <a:gd name="connsiteX1" fmla="*/ 197 w 197009"/>
                <a:gd name="connsiteY1" fmla="*/ 834937 h 1450640"/>
                <a:gd name="connsiteX2" fmla="*/ 96313 w 197009"/>
                <a:gd name="connsiteY2" fmla="*/ 10322 h 1450640"/>
                <a:gd name="connsiteX3" fmla="*/ 196804 w 197009"/>
                <a:gd name="connsiteY3" fmla="*/ 834417 h 1450640"/>
                <a:gd name="connsiteX4" fmla="*/ 178526 w 197009"/>
                <a:gd name="connsiteY4" fmla="*/ 1326174 h 1450640"/>
                <a:gd name="connsiteX5" fmla="*/ 98501 w 197009"/>
                <a:gd name="connsiteY5" fmla="*/ 842626 h 1450640"/>
                <a:gd name="connsiteX6" fmla="*/ 19385 w 197009"/>
                <a:gd name="connsiteY6" fmla="*/ 1336791 h 1450640"/>
                <a:gd name="connsiteX0" fmla="*/ 58375 w 197009"/>
                <a:gd name="connsiteY0" fmla="*/ 1429142 h 1450640"/>
                <a:gd name="connsiteX1" fmla="*/ 197 w 197009"/>
                <a:gd name="connsiteY1" fmla="*/ 834937 h 1450640"/>
                <a:gd name="connsiteX2" fmla="*/ 96313 w 197009"/>
                <a:gd name="connsiteY2" fmla="*/ 10322 h 1450640"/>
                <a:gd name="connsiteX3" fmla="*/ 196804 w 197009"/>
                <a:gd name="connsiteY3" fmla="*/ 834417 h 1450640"/>
                <a:gd name="connsiteX4" fmla="*/ 157915 w 197009"/>
                <a:gd name="connsiteY4" fmla="*/ 1450640 h 1450640"/>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57915 w 197009"/>
                <a:gd name="connsiteY4" fmla="*/ 1450640 h 1528662"/>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21483 w 197009"/>
                <a:gd name="connsiteY4" fmla="*/ 1496511 h 152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09" h="1528662" stroke="0" extrusionOk="0">
                  <a:moveTo>
                    <a:pt x="19385" y="1336791"/>
                  </a:moveTo>
                  <a:cubicBezTo>
                    <a:pt x="6734" y="1191543"/>
                    <a:pt x="0" y="1015413"/>
                    <a:pt x="197" y="834937"/>
                  </a:cubicBezTo>
                  <a:cubicBezTo>
                    <a:pt x="687" y="385378"/>
                    <a:pt x="43237" y="20326"/>
                    <a:pt x="96313" y="10322"/>
                  </a:cubicBezTo>
                  <a:cubicBezTo>
                    <a:pt x="151070" y="0"/>
                    <a:pt x="196264" y="370622"/>
                    <a:pt x="196804" y="834417"/>
                  </a:cubicBezTo>
                  <a:cubicBezTo>
                    <a:pt x="197009" y="1010585"/>
                    <a:pt x="190609" y="1182762"/>
                    <a:pt x="178526" y="1326174"/>
                  </a:cubicBezTo>
                  <a:lnTo>
                    <a:pt x="98501" y="842626"/>
                  </a:lnTo>
                  <a:lnTo>
                    <a:pt x="19385" y="1336791"/>
                  </a:lnTo>
                  <a:close/>
                </a:path>
                <a:path w="197009" h="1528662" fill="none">
                  <a:moveTo>
                    <a:pt x="24857" y="1528662"/>
                  </a:moveTo>
                  <a:cubicBezTo>
                    <a:pt x="12206" y="1383414"/>
                    <a:pt x="0" y="1015413"/>
                    <a:pt x="197" y="834937"/>
                  </a:cubicBezTo>
                  <a:cubicBezTo>
                    <a:pt x="687" y="385378"/>
                    <a:pt x="43237" y="20326"/>
                    <a:pt x="96313" y="10322"/>
                  </a:cubicBezTo>
                  <a:cubicBezTo>
                    <a:pt x="151070" y="0"/>
                    <a:pt x="196264" y="370622"/>
                    <a:pt x="196804" y="834417"/>
                  </a:cubicBezTo>
                  <a:cubicBezTo>
                    <a:pt x="197009" y="1010585"/>
                    <a:pt x="133566" y="1353099"/>
                    <a:pt x="121483" y="1496511"/>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Přímá spojovací šipka 38"/>
            <p:cNvCxnSpPr/>
            <p:nvPr/>
          </p:nvCxnSpPr>
          <p:spPr>
            <a:xfrm flipV="1">
              <a:off x="3563888" y="2924945"/>
              <a:ext cx="1512168" cy="1080119"/>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0" name="Elipsa 39"/>
            <p:cNvSpPr/>
            <p:nvPr/>
          </p:nvSpPr>
          <p:spPr>
            <a:xfrm rot="17436505">
              <a:off x="3296430" y="4097646"/>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3"/>
            <p:cNvSpPr>
              <a:spLocks noChangeArrowheads="1"/>
            </p:cNvSpPr>
            <p:nvPr/>
          </p:nvSpPr>
          <p:spPr bwMode="auto">
            <a:xfrm rot="16200000">
              <a:off x="4823063" y="2601873"/>
              <a:ext cx="332928" cy="691038"/>
            </a:xfrm>
            <a:prstGeom prst="ellipse">
              <a:avLst/>
            </a:prstGeom>
            <a:noFill/>
            <a:ln w="19050">
              <a:solidFill>
                <a:srgbClr val="FF0303"/>
              </a:solidFill>
              <a:round/>
              <a:headEnd/>
              <a:tailEnd/>
            </a:ln>
          </p:spPr>
          <p:txBody>
            <a:bodyPr wrap="none" anchor="ctr"/>
            <a:lstStyle/>
            <a:p>
              <a:endParaRPr lang="cs-CZ"/>
            </a:p>
          </p:txBody>
        </p:sp>
        <p:sp>
          <p:nvSpPr>
            <p:cNvPr id="43" name="Line 20"/>
            <p:cNvSpPr>
              <a:spLocks noChangeShapeType="1"/>
            </p:cNvSpPr>
            <p:nvPr/>
          </p:nvSpPr>
          <p:spPr bwMode="auto">
            <a:xfrm flipH="1">
              <a:off x="4211957" y="4221088"/>
              <a:ext cx="3096346" cy="1512168"/>
            </a:xfrm>
            <a:prstGeom prst="line">
              <a:avLst/>
            </a:prstGeom>
            <a:noFill/>
            <a:ln w="25400">
              <a:solidFill>
                <a:srgbClr val="00B050"/>
              </a:solidFill>
              <a:round/>
              <a:headEnd type="triangle" w="med" len="med"/>
              <a:tailEnd/>
            </a:ln>
          </p:spPr>
          <p:txBody>
            <a:bodyPr/>
            <a:lstStyle/>
            <a:p>
              <a:endParaRPr lang="en-US"/>
            </a:p>
          </p:txBody>
        </p:sp>
        <p:sp>
          <p:nvSpPr>
            <p:cNvPr id="44" name="Line 20"/>
            <p:cNvSpPr>
              <a:spLocks noChangeShapeType="1"/>
            </p:cNvSpPr>
            <p:nvPr/>
          </p:nvSpPr>
          <p:spPr bwMode="auto">
            <a:xfrm>
              <a:off x="5004048" y="2852936"/>
              <a:ext cx="2232248" cy="1368152"/>
            </a:xfrm>
            <a:prstGeom prst="line">
              <a:avLst/>
            </a:prstGeom>
            <a:noFill/>
            <a:ln w="25400">
              <a:solidFill>
                <a:srgbClr val="00B050"/>
              </a:solidFill>
              <a:round/>
              <a:headEnd type="triangle" w="med" len="med"/>
              <a:tailEnd/>
            </a:ln>
          </p:spPr>
          <p:txBody>
            <a:bodyPr/>
            <a:lstStyle/>
            <a:p>
              <a:endParaRPr lang="en-US"/>
            </a:p>
          </p:txBody>
        </p:sp>
      </p:grpSp>
      <p:graphicFrame>
        <p:nvGraphicFramePr>
          <p:cNvPr id="47" name="Objekt 46"/>
          <p:cNvGraphicFramePr>
            <a:graphicFrameLocks noChangeAspect="1"/>
          </p:cNvGraphicFramePr>
          <p:nvPr/>
        </p:nvGraphicFramePr>
        <p:xfrm>
          <a:off x="4139953" y="2348880"/>
          <a:ext cx="1800199" cy="664359"/>
        </p:xfrm>
        <a:graphic>
          <a:graphicData uri="http://schemas.openxmlformats.org/presentationml/2006/ole">
            <p:oleObj spid="_x0000_s1026" name="Rovnice" r:id="rId5" imgW="1066680" imgH="393480" progId="Equation.3">
              <p:embed/>
            </p:oleObj>
          </a:graphicData>
        </a:graphic>
      </p:graphicFrame>
      <p:graphicFrame>
        <p:nvGraphicFramePr>
          <p:cNvPr id="1027" name="Object 3"/>
          <p:cNvGraphicFramePr>
            <a:graphicFrameLocks noChangeAspect="1"/>
          </p:cNvGraphicFramePr>
          <p:nvPr/>
        </p:nvGraphicFramePr>
        <p:xfrm>
          <a:off x="4571196" y="4581128"/>
          <a:ext cx="1843088" cy="665162"/>
        </p:xfrm>
        <a:graphic>
          <a:graphicData uri="http://schemas.openxmlformats.org/presentationml/2006/ole">
            <p:oleObj spid="_x0000_s1027" name="Rovnice" r:id="rId6" imgW="1091880" imgH="393480" progId="Equation.3">
              <p:embed/>
            </p:oleObj>
          </a:graphicData>
        </a:graphic>
      </p:graphicFrame>
      <p:graphicFrame>
        <p:nvGraphicFramePr>
          <p:cNvPr id="1028" name="Object 4"/>
          <p:cNvGraphicFramePr>
            <a:graphicFrameLocks noChangeAspect="1"/>
          </p:cNvGraphicFramePr>
          <p:nvPr/>
        </p:nvGraphicFramePr>
        <p:xfrm>
          <a:off x="539552" y="4581128"/>
          <a:ext cx="1820863" cy="666750"/>
        </p:xfrm>
        <a:graphic>
          <a:graphicData uri="http://schemas.openxmlformats.org/presentationml/2006/ole">
            <p:oleObj spid="_x0000_s1028" name="Rovnice" r:id="rId7" imgW="1079280" imgH="39348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Algorithm overview</a:t>
            </a:r>
            <a:endParaRPr lang="en-US" dirty="0"/>
          </a:p>
        </p:txBody>
      </p:sp>
      <p:sp>
        <p:nvSpPr>
          <p:cNvPr id="3" name="Zástupný symbol pro obsah 2"/>
          <p:cNvSpPr>
            <a:spLocks noGrp="1"/>
          </p:cNvSpPr>
          <p:nvPr>
            <p:ph idx="1"/>
          </p:nvPr>
        </p:nvSpPr>
        <p:spPr>
          <a:xfrm>
            <a:off x="457200" y="1600200"/>
            <a:ext cx="6779096" cy="4525963"/>
          </a:xfrm>
        </p:spPr>
        <p:txBody>
          <a:bodyPr/>
          <a:lstStyle/>
          <a:p>
            <a:pPr>
              <a:buClr>
                <a:schemeClr val="accent1"/>
              </a:buClr>
              <a:buFont typeface="Wingdings" pitchFamily="2" charset="2"/>
              <a:buChar char="q"/>
            </a:pPr>
            <a:r>
              <a:rPr lang="en-US" dirty="0" smtClean="0"/>
              <a:t>First pass</a:t>
            </a:r>
          </a:p>
          <a:p>
            <a:pPr lvl="1">
              <a:buClr>
                <a:schemeClr val="accent1"/>
              </a:buClr>
              <a:buFont typeface="Wingdings" pitchFamily="2" charset="2"/>
              <a:buChar char="q"/>
            </a:pPr>
            <a:r>
              <a:rPr lang="en-US" dirty="0" smtClean="0"/>
              <a:t>the same as in PM</a:t>
            </a:r>
          </a:p>
          <a:p>
            <a:pPr>
              <a:buClr>
                <a:schemeClr val="accent1"/>
              </a:buClr>
              <a:buFont typeface="Wingdings" pitchFamily="2" charset="2"/>
              <a:buChar char="q"/>
            </a:pPr>
            <a:r>
              <a:rPr lang="en-US" dirty="0" smtClean="0"/>
              <a:t>Second pass</a:t>
            </a:r>
          </a:p>
          <a:p>
            <a:pPr lvl="1">
              <a:buClr>
                <a:schemeClr val="accent1"/>
              </a:buClr>
              <a:buFont typeface="Wingdings" pitchFamily="2" charset="2"/>
              <a:buChar char="q"/>
            </a:pPr>
            <a:r>
              <a:rPr lang="en-US" dirty="0" smtClean="0"/>
              <a:t>Path-Tracing</a:t>
            </a:r>
          </a:p>
          <a:p>
            <a:pPr lvl="1">
              <a:buClr>
                <a:schemeClr val="accent1"/>
              </a:buClr>
              <a:buFont typeface="Wingdings" pitchFamily="2" charset="2"/>
              <a:buChar char="q"/>
            </a:pPr>
            <a:r>
              <a:rPr lang="en-US" dirty="0" smtClean="0"/>
              <a:t>Radiance estimate at every path vertex</a:t>
            </a:r>
          </a:p>
          <a:p>
            <a:pPr lvl="1">
              <a:buClr>
                <a:schemeClr val="accent1"/>
              </a:buClr>
              <a:buFont typeface="Wingdings" pitchFamily="2" charset="2"/>
              <a:buChar char="q"/>
            </a:pPr>
            <a:r>
              <a:rPr lang="en-US" dirty="0" smtClean="0"/>
              <a:t>light path contribution multiplied by MIS weight</a:t>
            </a:r>
            <a:endParaRPr lang="en-US" dirty="0"/>
          </a:p>
        </p:txBody>
      </p:sp>
      <p:pic>
        <p:nvPicPr>
          <p:cNvPr id="5" name="Obrázek 4" descr="color-on-transparent-1200dpi.png"/>
          <p:cNvPicPr>
            <a:picLocks noChangeAspect="1"/>
          </p:cNvPicPr>
          <p:nvPr/>
        </p:nvPicPr>
        <p:blipFill>
          <a:blip r:embed="rId3" cstate="print"/>
          <a:stretch>
            <a:fillRect/>
          </a:stretch>
        </p:blipFill>
        <p:spPr>
          <a:xfrm>
            <a:off x="323528" y="260648"/>
            <a:ext cx="1948438" cy="1045466"/>
          </a:xfrm>
          <a:prstGeom prst="rect">
            <a:avLst/>
          </a:prstGeom>
        </p:spPr>
      </p:pic>
      <p:sp>
        <p:nvSpPr>
          <p:cNvPr id="6" name="Zástupný symbol pro číslo snímku 5"/>
          <p:cNvSpPr>
            <a:spLocks noGrp="1"/>
          </p:cNvSpPr>
          <p:nvPr>
            <p:ph type="sldNum" sz="quarter" idx="12"/>
          </p:nvPr>
        </p:nvSpPr>
        <p:spPr/>
        <p:txBody>
          <a:bodyPr/>
          <a:lstStyle/>
          <a:p>
            <a:fld id="{FDFD3350-C626-4043-B399-2E9A1D001882}"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Results</a:t>
            </a:r>
            <a:endParaRPr lang="en-US" dirty="0"/>
          </a:p>
        </p:txBody>
      </p:sp>
      <p:sp>
        <p:nvSpPr>
          <p:cNvPr id="8" name="TextovéPole 7"/>
          <p:cNvSpPr txBox="1"/>
          <p:nvPr/>
        </p:nvSpPr>
        <p:spPr>
          <a:xfrm>
            <a:off x="874419" y="6309320"/>
            <a:ext cx="1753365" cy="369332"/>
          </a:xfrm>
          <a:prstGeom prst="rect">
            <a:avLst/>
          </a:prstGeom>
          <a:noFill/>
        </p:spPr>
        <p:txBody>
          <a:bodyPr wrap="none" rtlCol="0">
            <a:spAutoFit/>
          </a:bodyPr>
          <a:lstStyle/>
          <a:p>
            <a:r>
              <a:rPr lang="en-US" dirty="0" smtClean="0"/>
              <a:t>Photon Mapping</a:t>
            </a:r>
            <a:endParaRPr lang="en-US" dirty="0"/>
          </a:p>
        </p:txBody>
      </p:sp>
      <p:sp>
        <p:nvSpPr>
          <p:cNvPr id="9" name="TextovéPole 8"/>
          <p:cNvSpPr txBox="1"/>
          <p:nvPr/>
        </p:nvSpPr>
        <p:spPr>
          <a:xfrm>
            <a:off x="4716016" y="6300028"/>
            <a:ext cx="3393429" cy="369332"/>
          </a:xfrm>
          <a:prstGeom prst="rect">
            <a:avLst/>
          </a:prstGeom>
          <a:noFill/>
        </p:spPr>
        <p:txBody>
          <a:bodyPr wrap="none" rtlCol="0">
            <a:spAutoFit/>
          </a:bodyPr>
          <a:lstStyle/>
          <a:p>
            <a:r>
              <a:rPr lang="en-US" dirty="0" smtClean="0"/>
              <a:t>Our Bidirectional Photon Mapping</a:t>
            </a:r>
            <a:endParaRPr lang="en-US" dirty="0"/>
          </a:p>
        </p:txBody>
      </p:sp>
      <p:pic>
        <p:nvPicPr>
          <p:cNvPr id="12" name="Zástupný symbol pro obsah 11" descr="reflectionArtifactsWrong.png"/>
          <p:cNvPicPr>
            <a:picLocks noGrp="1" noChangeAspect="1"/>
          </p:cNvPicPr>
          <p:nvPr>
            <p:ph sz="half" idx="1"/>
          </p:nvPr>
        </p:nvPicPr>
        <p:blipFill>
          <a:blip r:embed="rId3" cstate="print"/>
          <a:stretch>
            <a:fillRect/>
          </a:stretch>
        </p:blipFill>
        <p:spPr>
          <a:xfrm>
            <a:off x="971600" y="4571836"/>
            <a:ext cx="1657143" cy="1790476"/>
          </a:xfrm>
        </p:spPr>
      </p:pic>
      <p:pic>
        <p:nvPicPr>
          <p:cNvPr id="14" name="Obrázek 13" descr="tomkitchen_phong_noomni_pm_32spp_marked.png"/>
          <p:cNvPicPr>
            <a:picLocks noChangeAspect="1"/>
          </p:cNvPicPr>
          <p:nvPr/>
        </p:nvPicPr>
        <p:blipFill>
          <a:blip r:embed="rId4" cstate="print"/>
          <a:stretch>
            <a:fillRect/>
          </a:stretch>
        </p:blipFill>
        <p:spPr>
          <a:xfrm>
            <a:off x="971600" y="1475492"/>
            <a:ext cx="3047619" cy="3047619"/>
          </a:xfrm>
          <a:prstGeom prst="rect">
            <a:avLst/>
          </a:prstGeom>
        </p:spPr>
      </p:pic>
      <p:pic>
        <p:nvPicPr>
          <p:cNvPr id="15" name="Obrázek 14" descr="tomkitchen_phong_noomni_pt_reference_marked_1.png"/>
          <p:cNvPicPr>
            <a:picLocks noChangeAspect="1"/>
          </p:cNvPicPr>
          <p:nvPr/>
        </p:nvPicPr>
        <p:blipFill>
          <a:blip r:embed="rId5" cstate="print"/>
          <a:stretch>
            <a:fillRect/>
          </a:stretch>
        </p:blipFill>
        <p:spPr>
          <a:xfrm>
            <a:off x="4836749" y="3275692"/>
            <a:ext cx="3047619" cy="3047619"/>
          </a:xfrm>
          <a:prstGeom prst="rect">
            <a:avLst/>
          </a:prstGeom>
        </p:spPr>
      </p:pic>
      <p:pic>
        <p:nvPicPr>
          <p:cNvPr id="17" name="Zástupný symbol pro obsah 16" descr="reflectionArtifactsGoodPT.png"/>
          <p:cNvPicPr>
            <a:picLocks noGrp="1" noChangeAspect="1"/>
          </p:cNvPicPr>
          <p:nvPr>
            <p:ph sz="half" idx="2"/>
          </p:nvPr>
        </p:nvPicPr>
        <p:blipFill>
          <a:blip r:embed="rId6" cstate="print"/>
          <a:stretch>
            <a:fillRect/>
          </a:stretch>
        </p:blipFill>
        <p:spPr>
          <a:xfrm>
            <a:off x="6228184" y="1403484"/>
            <a:ext cx="1657143" cy="1790475"/>
          </a:xfrm>
        </p:spPr>
      </p:pic>
      <p:pic>
        <p:nvPicPr>
          <p:cNvPr id="11" name="Obrázek 10" descr="color-on-transparent-1200dpi.png"/>
          <p:cNvPicPr>
            <a:picLocks noChangeAspect="1"/>
          </p:cNvPicPr>
          <p:nvPr/>
        </p:nvPicPr>
        <p:blipFill>
          <a:blip r:embed="rId7" cstate="print"/>
          <a:stretch>
            <a:fillRect/>
          </a:stretch>
        </p:blipFill>
        <p:spPr>
          <a:xfrm>
            <a:off x="323528" y="260648"/>
            <a:ext cx="1948438" cy="1045466"/>
          </a:xfrm>
          <a:prstGeom prst="rect">
            <a:avLst/>
          </a:prstGeom>
        </p:spPr>
      </p:pic>
      <p:sp>
        <p:nvSpPr>
          <p:cNvPr id="13" name="Zástupný symbol pro číslo snímku 12"/>
          <p:cNvSpPr>
            <a:spLocks noGrp="1"/>
          </p:cNvSpPr>
          <p:nvPr>
            <p:ph type="sldNum" sz="quarter" idx="12"/>
          </p:nvPr>
        </p:nvSpPr>
        <p:spPr/>
        <p:txBody>
          <a:bodyPr/>
          <a:lstStyle/>
          <a:p>
            <a:fld id="{FDFD3350-C626-4043-B399-2E9A1D001882}"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Application to progressive methods</a:t>
            </a:r>
            <a:br>
              <a:rPr lang="en-US" dirty="0" smtClean="0"/>
            </a:br>
            <a:r>
              <a:rPr lang="en-US" dirty="0" smtClean="0"/>
              <a:t> </a:t>
            </a:r>
            <a:r>
              <a:rPr lang="en-US" sz="2700" dirty="0" smtClean="0"/>
              <a:t>(not a part of the CESCG article)</a:t>
            </a:r>
            <a:endParaRPr lang="en-US" sz="2700" dirty="0"/>
          </a:p>
        </p:txBody>
      </p:sp>
      <p:sp>
        <p:nvSpPr>
          <p:cNvPr id="3" name="Zástupný symbol pro obsah 2"/>
          <p:cNvSpPr>
            <a:spLocks noGrp="1"/>
          </p:cNvSpPr>
          <p:nvPr>
            <p:ph idx="1"/>
          </p:nvPr>
        </p:nvSpPr>
        <p:spPr/>
        <p:txBody>
          <a:bodyPr/>
          <a:lstStyle/>
          <a:p>
            <a:pPr>
              <a:buClr>
                <a:schemeClr val="accent1"/>
              </a:buClr>
              <a:buFont typeface="Wingdings" pitchFamily="2" charset="2"/>
              <a:buChar char="q"/>
            </a:pPr>
            <a:r>
              <a:rPr lang="en-US" dirty="0" smtClean="0"/>
              <a:t>Overcoming the memory limits</a:t>
            </a:r>
          </a:p>
          <a:p>
            <a:pPr lvl="1">
              <a:buClr>
                <a:schemeClr val="accent1"/>
              </a:buClr>
              <a:buFont typeface="Wingdings" pitchFamily="2" charset="2"/>
              <a:buChar char="q"/>
            </a:pPr>
            <a:r>
              <a:rPr lang="en-US" dirty="0" smtClean="0"/>
              <a:t>Solving finer details</a:t>
            </a:r>
          </a:p>
          <a:p>
            <a:pPr lvl="1">
              <a:buClr>
                <a:schemeClr val="accent1"/>
              </a:buClr>
              <a:buFont typeface="Wingdings" pitchFamily="2" charset="2"/>
              <a:buChar char="q"/>
            </a:pPr>
            <a:r>
              <a:rPr lang="en-US" dirty="0" smtClean="0"/>
              <a:t>Consistent method</a:t>
            </a:r>
          </a:p>
          <a:p>
            <a:pPr>
              <a:buClr>
                <a:schemeClr val="accent1"/>
              </a:buClr>
              <a:buFont typeface="Wingdings" pitchFamily="2" charset="2"/>
              <a:buChar char="q"/>
            </a:pPr>
            <a:r>
              <a:rPr lang="en-US" dirty="0" smtClean="0"/>
              <a:t>Our implementation</a:t>
            </a:r>
          </a:p>
          <a:p>
            <a:pPr lvl="1">
              <a:buClr>
                <a:schemeClr val="accent1"/>
              </a:buClr>
              <a:buFont typeface="Wingdings" pitchFamily="2" charset="2"/>
              <a:buChar char="q"/>
            </a:pPr>
            <a:r>
              <a:rPr lang="en-US" dirty="0" smtClean="0"/>
              <a:t>Based on Stochastic Progressive PM</a:t>
            </a:r>
            <a:endParaRPr lang="en-US" dirty="0"/>
          </a:p>
        </p:txBody>
      </p:sp>
      <p:sp>
        <p:nvSpPr>
          <p:cNvPr id="5" name="Zástupný symbol pro číslo snímku 4"/>
          <p:cNvSpPr>
            <a:spLocks noGrp="1"/>
          </p:cNvSpPr>
          <p:nvPr>
            <p:ph type="sldNum" sz="quarter" idx="12"/>
          </p:nvPr>
        </p:nvSpPr>
        <p:spPr/>
        <p:txBody>
          <a:bodyPr/>
          <a:lstStyle/>
          <a:p>
            <a:fld id="{FDFD3350-C626-4043-B399-2E9A1D00188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smtClean="0"/>
              <a:t> 	Progressive results</a:t>
            </a:r>
            <a:endParaRPr lang="en-US" dirty="0"/>
          </a:p>
        </p:txBody>
      </p:sp>
      <p:pic>
        <p:nvPicPr>
          <p:cNvPr id="10" name="Obrázek 9" descr="tomkitchen_phong_noomni_pbdpmcell_marked.png"/>
          <p:cNvPicPr>
            <a:picLocks noChangeAspect="1"/>
          </p:cNvPicPr>
          <p:nvPr/>
        </p:nvPicPr>
        <p:blipFill>
          <a:blip r:embed="rId2" cstate="print"/>
          <a:stretch>
            <a:fillRect/>
          </a:stretch>
        </p:blipFill>
        <p:spPr>
          <a:xfrm>
            <a:off x="5628837" y="1965557"/>
            <a:ext cx="3047619" cy="3047619"/>
          </a:xfrm>
          <a:prstGeom prst="rect">
            <a:avLst/>
          </a:prstGeom>
        </p:spPr>
      </p:pic>
      <p:pic>
        <p:nvPicPr>
          <p:cNvPr id="11" name="Obrázek 10" descr="tomkitchen_phong_noomni_pbdpmcell_detail.png"/>
          <p:cNvPicPr>
            <a:picLocks noChangeAspect="1"/>
          </p:cNvPicPr>
          <p:nvPr/>
        </p:nvPicPr>
        <p:blipFill>
          <a:blip r:embed="rId3" cstate="print"/>
          <a:stretch>
            <a:fillRect/>
          </a:stretch>
        </p:blipFill>
        <p:spPr>
          <a:xfrm>
            <a:off x="5580112" y="5042429"/>
            <a:ext cx="2808312" cy="1842955"/>
          </a:xfrm>
          <a:prstGeom prst="rect">
            <a:avLst/>
          </a:prstGeom>
        </p:spPr>
      </p:pic>
      <p:pic>
        <p:nvPicPr>
          <p:cNvPr id="12" name="Obrázek 11" descr="tomkitchen_phong_noomni_bdpm_512spp_marked2.png"/>
          <p:cNvPicPr>
            <a:picLocks noChangeAspect="1"/>
          </p:cNvPicPr>
          <p:nvPr/>
        </p:nvPicPr>
        <p:blipFill>
          <a:blip r:embed="rId4" cstate="print"/>
          <a:stretch>
            <a:fillRect/>
          </a:stretch>
        </p:blipFill>
        <p:spPr>
          <a:xfrm>
            <a:off x="516269" y="2037565"/>
            <a:ext cx="3047619" cy="3047619"/>
          </a:xfrm>
          <a:prstGeom prst="rect">
            <a:avLst/>
          </a:prstGeom>
        </p:spPr>
      </p:pic>
      <p:pic>
        <p:nvPicPr>
          <p:cNvPr id="13" name="Obrázek 12" descr="tomkitchen_phong_noomni_bdpm_512spp_detail2.png"/>
          <p:cNvPicPr>
            <a:picLocks noChangeAspect="1"/>
          </p:cNvPicPr>
          <p:nvPr/>
        </p:nvPicPr>
        <p:blipFill>
          <a:blip r:embed="rId5" cstate="print"/>
          <a:stretch>
            <a:fillRect/>
          </a:stretch>
        </p:blipFill>
        <p:spPr>
          <a:xfrm>
            <a:off x="971600" y="5089684"/>
            <a:ext cx="2736304" cy="1795700"/>
          </a:xfrm>
          <a:prstGeom prst="rect">
            <a:avLst/>
          </a:prstGeom>
        </p:spPr>
      </p:pic>
      <p:pic>
        <p:nvPicPr>
          <p:cNvPr id="7" name="Obrázek 6" descr="color-on-transparent-1200dpi.png"/>
          <p:cNvPicPr>
            <a:picLocks noChangeAspect="1"/>
          </p:cNvPicPr>
          <p:nvPr/>
        </p:nvPicPr>
        <p:blipFill>
          <a:blip r:embed="rId6" cstate="print"/>
          <a:stretch>
            <a:fillRect/>
          </a:stretch>
        </p:blipFill>
        <p:spPr>
          <a:xfrm>
            <a:off x="323528" y="260648"/>
            <a:ext cx="1948438" cy="1045466"/>
          </a:xfrm>
          <a:prstGeom prst="rect">
            <a:avLst/>
          </a:prstGeom>
        </p:spPr>
      </p:pic>
      <p:sp>
        <p:nvSpPr>
          <p:cNvPr id="8" name="Zástupný symbol pro číslo snímku 7"/>
          <p:cNvSpPr>
            <a:spLocks noGrp="1"/>
          </p:cNvSpPr>
          <p:nvPr>
            <p:ph type="sldNum" sz="quarter" idx="12"/>
          </p:nvPr>
        </p:nvSpPr>
        <p:spPr/>
        <p:txBody>
          <a:bodyPr/>
          <a:lstStyle/>
          <a:p>
            <a:fld id="{FDFD3350-C626-4043-B399-2E9A1D001882}" type="slidenum">
              <a:rPr lang="en-US" smtClean="0"/>
              <a:pPr/>
              <a:t>17</a:t>
            </a:fld>
            <a:endParaRPr lang="en-US"/>
          </a:p>
        </p:txBody>
      </p:sp>
      <p:sp>
        <p:nvSpPr>
          <p:cNvPr id="9" name="TextovéPole 8"/>
          <p:cNvSpPr txBox="1"/>
          <p:nvPr/>
        </p:nvSpPr>
        <p:spPr>
          <a:xfrm>
            <a:off x="5404258" y="1484784"/>
            <a:ext cx="3739742" cy="369332"/>
          </a:xfrm>
          <a:prstGeom prst="rect">
            <a:avLst/>
          </a:prstGeom>
          <a:noFill/>
        </p:spPr>
        <p:txBody>
          <a:bodyPr wrap="none" rtlCol="0">
            <a:spAutoFit/>
          </a:bodyPr>
          <a:lstStyle/>
          <a:p>
            <a:r>
              <a:rPr lang="en-US" dirty="0" smtClean="0"/>
              <a:t>Our </a:t>
            </a:r>
            <a:r>
              <a:rPr lang="en-US" b="1" dirty="0" smtClean="0"/>
              <a:t>progressive</a:t>
            </a:r>
            <a:r>
              <a:rPr lang="en-US" dirty="0" smtClean="0"/>
              <a:t> bidirectional method </a:t>
            </a:r>
            <a:endParaRPr lang="en-US" dirty="0"/>
          </a:p>
        </p:txBody>
      </p:sp>
      <p:sp>
        <p:nvSpPr>
          <p:cNvPr id="14" name="TextovéPole 13"/>
          <p:cNvSpPr txBox="1"/>
          <p:nvPr/>
        </p:nvSpPr>
        <p:spPr>
          <a:xfrm>
            <a:off x="395536" y="1412776"/>
            <a:ext cx="2615396" cy="646331"/>
          </a:xfrm>
          <a:prstGeom prst="rect">
            <a:avLst/>
          </a:prstGeom>
          <a:noFill/>
        </p:spPr>
        <p:txBody>
          <a:bodyPr wrap="none" rtlCol="0">
            <a:spAutoFit/>
          </a:bodyPr>
          <a:lstStyle/>
          <a:p>
            <a:r>
              <a:rPr lang="en-US" dirty="0" smtClean="0"/>
              <a:t>Our bidirectional method </a:t>
            </a:r>
            <a:br>
              <a:rPr lang="en-US" dirty="0" smtClean="0"/>
            </a:br>
            <a:r>
              <a:rPr lang="en-US" dirty="0" smtClean="0"/>
              <a:t>(</a:t>
            </a:r>
            <a:r>
              <a:rPr lang="en-US" b="1" dirty="0" smtClean="0"/>
              <a:t>not</a:t>
            </a:r>
            <a:r>
              <a:rPr lang="en-US" dirty="0" smtClean="0"/>
              <a:t> progressive)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Results</a:t>
            </a:r>
            <a:endParaRPr lang="en-US" dirty="0"/>
          </a:p>
        </p:txBody>
      </p:sp>
      <p:pic>
        <p:nvPicPr>
          <p:cNvPr id="4" name="Zástupný symbol pro obsah 3" descr="cbox_pm.png"/>
          <p:cNvPicPr>
            <a:picLocks noGrp="1" noChangeAspect="1"/>
          </p:cNvPicPr>
          <p:nvPr>
            <p:ph sz="half" idx="1"/>
          </p:nvPr>
        </p:nvPicPr>
        <p:blipFill>
          <a:blip r:embed="rId3" cstate="print"/>
          <a:stretch>
            <a:fillRect/>
          </a:stretch>
        </p:blipFill>
        <p:spPr>
          <a:xfrm>
            <a:off x="457200" y="1843881"/>
            <a:ext cx="4038600" cy="4038600"/>
          </a:xfrm>
        </p:spPr>
      </p:pic>
      <p:pic>
        <p:nvPicPr>
          <p:cNvPr id="7" name="Zástupný symbol pro obsah 6" descr="cbox_pbdpm_1674.png"/>
          <p:cNvPicPr>
            <a:picLocks noGrp="1" noChangeAspect="1"/>
          </p:cNvPicPr>
          <p:nvPr>
            <p:ph sz="half" idx="2"/>
          </p:nvPr>
        </p:nvPicPr>
        <p:blipFill>
          <a:blip r:embed="rId4" cstate="print"/>
          <a:stretch>
            <a:fillRect/>
          </a:stretch>
        </p:blipFill>
        <p:spPr>
          <a:xfrm>
            <a:off x="4648200" y="1843881"/>
            <a:ext cx="4038600" cy="4038600"/>
          </a:xfrm>
        </p:spPr>
      </p:pic>
      <p:sp>
        <p:nvSpPr>
          <p:cNvPr id="8" name="TextovéPole 7"/>
          <p:cNvSpPr txBox="1"/>
          <p:nvPr/>
        </p:nvSpPr>
        <p:spPr>
          <a:xfrm>
            <a:off x="467544" y="5949280"/>
            <a:ext cx="1753365" cy="369332"/>
          </a:xfrm>
          <a:prstGeom prst="rect">
            <a:avLst/>
          </a:prstGeom>
          <a:noFill/>
        </p:spPr>
        <p:txBody>
          <a:bodyPr wrap="none" rtlCol="0">
            <a:spAutoFit/>
          </a:bodyPr>
          <a:lstStyle/>
          <a:p>
            <a:r>
              <a:rPr lang="en-US" dirty="0" smtClean="0"/>
              <a:t>Photon Mapping</a:t>
            </a:r>
            <a:endParaRPr lang="en-US" dirty="0"/>
          </a:p>
        </p:txBody>
      </p:sp>
      <p:sp>
        <p:nvSpPr>
          <p:cNvPr id="9" name="TextovéPole 8"/>
          <p:cNvSpPr txBox="1"/>
          <p:nvPr/>
        </p:nvSpPr>
        <p:spPr>
          <a:xfrm>
            <a:off x="4644008" y="5949280"/>
            <a:ext cx="4189480" cy="369332"/>
          </a:xfrm>
          <a:prstGeom prst="rect">
            <a:avLst/>
          </a:prstGeom>
          <a:noFill/>
        </p:spPr>
        <p:txBody>
          <a:bodyPr wrap="none" rtlCol="0">
            <a:spAutoFit/>
          </a:bodyPr>
          <a:lstStyle/>
          <a:p>
            <a:r>
              <a:rPr lang="en-US" b="1" dirty="0" smtClean="0"/>
              <a:t>Progressive Bidirectional Photon Mapping</a:t>
            </a:r>
            <a:endParaRPr lang="en-US" b="1" dirty="0"/>
          </a:p>
        </p:txBody>
      </p:sp>
      <p:pic>
        <p:nvPicPr>
          <p:cNvPr id="10" name="Obrázek 9" descr="color-on-transparent-1200dpi.png"/>
          <p:cNvPicPr>
            <a:picLocks noChangeAspect="1"/>
          </p:cNvPicPr>
          <p:nvPr/>
        </p:nvPicPr>
        <p:blipFill>
          <a:blip r:embed="rId5" cstate="print"/>
          <a:stretch>
            <a:fillRect/>
          </a:stretch>
        </p:blipFill>
        <p:spPr>
          <a:xfrm>
            <a:off x="323528" y="260648"/>
            <a:ext cx="1948438" cy="1045466"/>
          </a:xfrm>
          <a:prstGeom prst="rect">
            <a:avLst/>
          </a:prstGeom>
        </p:spPr>
      </p:pic>
      <p:sp>
        <p:nvSpPr>
          <p:cNvPr id="11" name="Zástupný symbol pro číslo snímku 10"/>
          <p:cNvSpPr>
            <a:spLocks noGrp="1"/>
          </p:cNvSpPr>
          <p:nvPr>
            <p:ph type="sldNum" sz="quarter" idx="12"/>
          </p:nvPr>
        </p:nvSpPr>
        <p:spPr/>
        <p:txBody>
          <a:bodyPr/>
          <a:lstStyle/>
          <a:p>
            <a:fld id="{FDFD3350-C626-4043-B399-2E9A1D001882}"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tomkitchen_512x512_pbdpm_10k.png"/>
          <p:cNvPicPr>
            <a:picLocks noChangeAspect="1"/>
          </p:cNvPicPr>
          <p:nvPr/>
        </p:nvPicPr>
        <p:blipFill>
          <a:blip r:embed="rId3" cstate="print"/>
          <a:stretch>
            <a:fillRect/>
          </a:stretch>
        </p:blipFill>
        <p:spPr>
          <a:xfrm>
            <a:off x="323528" y="1433129"/>
            <a:ext cx="4876191" cy="4876191"/>
          </a:xfrm>
          <a:prstGeom prst="rect">
            <a:avLst/>
          </a:prstGeom>
        </p:spPr>
      </p:pic>
      <p:pic>
        <p:nvPicPr>
          <p:cNvPr id="10" name="Obrázek 9" descr="tomkitchen_320x320_pt_reference.png"/>
          <p:cNvPicPr>
            <a:picLocks noChangeAspect="1"/>
          </p:cNvPicPr>
          <p:nvPr/>
        </p:nvPicPr>
        <p:blipFill>
          <a:blip r:embed="rId4" cstate="print"/>
          <a:stretch>
            <a:fillRect/>
          </a:stretch>
        </p:blipFill>
        <p:spPr>
          <a:xfrm>
            <a:off x="5724128" y="1412776"/>
            <a:ext cx="3047619" cy="3047619"/>
          </a:xfrm>
          <a:prstGeom prst="rect">
            <a:avLst/>
          </a:prstGeom>
        </p:spPr>
      </p:pic>
      <p:sp>
        <p:nvSpPr>
          <p:cNvPr id="11" name="TextovéPole 10"/>
          <p:cNvSpPr txBox="1"/>
          <p:nvPr/>
        </p:nvSpPr>
        <p:spPr>
          <a:xfrm>
            <a:off x="5671139" y="4437112"/>
            <a:ext cx="2847126" cy="646331"/>
          </a:xfrm>
          <a:prstGeom prst="rect">
            <a:avLst/>
          </a:prstGeom>
          <a:noFill/>
        </p:spPr>
        <p:txBody>
          <a:bodyPr wrap="none" rtlCol="0">
            <a:spAutoFit/>
          </a:bodyPr>
          <a:lstStyle/>
          <a:p>
            <a:r>
              <a:rPr lang="en-US" dirty="0" smtClean="0"/>
              <a:t>Reference  - PT</a:t>
            </a:r>
          </a:p>
          <a:p>
            <a:r>
              <a:rPr lang="en-US" dirty="0" smtClean="0"/>
              <a:t>(320x320, 4 days on 6 cores)</a:t>
            </a:r>
            <a:endParaRPr lang="en-US" dirty="0"/>
          </a:p>
        </p:txBody>
      </p:sp>
      <p:sp>
        <p:nvSpPr>
          <p:cNvPr id="13" name="TextovéPole 12"/>
          <p:cNvSpPr txBox="1"/>
          <p:nvPr/>
        </p:nvSpPr>
        <p:spPr>
          <a:xfrm>
            <a:off x="251520" y="6309320"/>
            <a:ext cx="3859133" cy="369332"/>
          </a:xfrm>
          <a:prstGeom prst="rect">
            <a:avLst/>
          </a:prstGeom>
          <a:noFill/>
        </p:spPr>
        <p:txBody>
          <a:bodyPr wrap="none" rtlCol="0">
            <a:spAutoFit/>
          </a:bodyPr>
          <a:lstStyle/>
          <a:p>
            <a:r>
              <a:rPr lang="en-US" dirty="0" smtClean="0"/>
              <a:t>PBDPM  (512x512, 1 day 3h on 6 cores)</a:t>
            </a:r>
          </a:p>
        </p:txBody>
      </p:sp>
      <p:pic>
        <p:nvPicPr>
          <p:cNvPr id="12" name="Obrázek 11" descr="color-on-transparent-1200dpi.png"/>
          <p:cNvPicPr>
            <a:picLocks noChangeAspect="1"/>
          </p:cNvPicPr>
          <p:nvPr/>
        </p:nvPicPr>
        <p:blipFill>
          <a:blip r:embed="rId5" cstate="print"/>
          <a:stretch>
            <a:fillRect/>
          </a:stretch>
        </p:blipFill>
        <p:spPr>
          <a:xfrm>
            <a:off x="323528" y="260648"/>
            <a:ext cx="1948438" cy="1045466"/>
          </a:xfrm>
          <a:prstGeom prst="rect">
            <a:avLst/>
          </a:prstGeom>
        </p:spPr>
      </p:pic>
      <p:sp>
        <p:nvSpPr>
          <p:cNvPr id="14" name="Zástupný symbol pro číslo snímku 13"/>
          <p:cNvSpPr>
            <a:spLocks noGrp="1"/>
          </p:cNvSpPr>
          <p:nvPr>
            <p:ph type="sldNum" sz="quarter" idx="12"/>
          </p:nvPr>
        </p:nvSpPr>
        <p:spPr/>
        <p:txBody>
          <a:bodyPr/>
          <a:lstStyle/>
          <a:p>
            <a:fld id="{FDFD3350-C626-4043-B399-2E9A1D001882}" type="slidenum">
              <a:rPr lang="en-US" smtClean="0"/>
              <a:pPr/>
              <a:t>19</a:t>
            </a:fld>
            <a:endParaRPr lang="en-US"/>
          </a:p>
        </p:txBody>
      </p:sp>
      <p:sp>
        <p:nvSpPr>
          <p:cNvPr id="15" name="Nadpis 14"/>
          <p:cNvSpPr>
            <a:spLocks noGrp="1"/>
          </p:cNvSpPr>
          <p:nvPr>
            <p:ph type="title"/>
          </p:nvPr>
        </p:nvSpPr>
        <p:spPr/>
        <p:txBody>
          <a:bodyPr/>
          <a:lstStyle/>
          <a:p>
            <a:r>
              <a:rPr lang="en-US" dirty="0" smtClean="0"/>
              <a:t>Results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Motivation</a:t>
            </a:r>
            <a:endParaRPr lang="en-US" dirty="0"/>
          </a:p>
        </p:txBody>
      </p:sp>
      <p:sp>
        <p:nvSpPr>
          <p:cNvPr id="3" name="Zástupný symbol pro obsah 2"/>
          <p:cNvSpPr>
            <a:spLocks noGrp="1"/>
          </p:cNvSpPr>
          <p:nvPr>
            <p:ph idx="1"/>
          </p:nvPr>
        </p:nvSpPr>
        <p:spPr/>
        <p:txBody>
          <a:bodyPr/>
          <a:lstStyle/>
          <a:p>
            <a:pPr>
              <a:buClr>
                <a:schemeClr val="accent1"/>
              </a:buClr>
              <a:buFont typeface="Wingdings" pitchFamily="2" charset="2"/>
              <a:buChar char="q"/>
            </a:pPr>
            <a:r>
              <a:rPr lang="en-US" dirty="0" smtClean="0"/>
              <a:t>Goal: Robust Global Illumination</a:t>
            </a:r>
            <a:endParaRPr lang="en-US" dirty="0"/>
          </a:p>
          <a:p>
            <a:pPr>
              <a:buClr>
                <a:schemeClr val="accent1"/>
              </a:buClr>
              <a:buFont typeface="Wingdings" pitchFamily="2" charset="2"/>
              <a:buChar char="q"/>
            </a:pPr>
            <a:r>
              <a:rPr lang="en-US" dirty="0" smtClean="0"/>
              <a:t>Photon Mapping good at:</a:t>
            </a:r>
          </a:p>
          <a:p>
            <a:pPr lvl="1">
              <a:buClr>
                <a:schemeClr val="accent1"/>
              </a:buClr>
              <a:buFont typeface="Wingdings" pitchFamily="2" charset="2"/>
              <a:buChar char="q"/>
            </a:pPr>
            <a:r>
              <a:rPr lang="en-US" dirty="0" smtClean="0"/>
              <a:t>Caustics</a:t>
            </a:r>
          </a:p>
          <a:p>
            <a:pPr lvl="1">
              <a:buClr>
                <a:schemeClr val="accent1"/>
              </a:buClr>
              <a:buFont typeface="Wingdings" pitchFamily="2" charset="2"/>
              <a:buChar char="q"/>
            </a:pPr>
            <a:r>
              <a:rPr lang="en-US" dirty="0" smtClean="0"/>
              <a:t>Reflections of caustics</a:t>
            </a:r>
          </a:p>
          <a:p>
            <a:pPr lvl="1">
              <a:buClr>
                <a:schemeClr val="accent1"/>
              </a:buClr>
              <a:buFont typeface="Wingdings" pitchFamily="2" charset="2"/>
              <a:buChar char="q"/>
            </a:pPr>
            <a:r>
              <a:rPr lang="en-US" dirty="0" smtClean="0"/>
              <a:t>Small light sources</a:t>
            </a:r>
          </a:p>
          <a:p>
            <a:pPr>
              <a:buClr>
                <a:schemeClr val="accent1"/>
              </a:buClr>
              <a:buFont typeface="Wingdings" pitchFamily="2" charset="2"/>
              <a:buChar char="q"/>
            </a:pPr>
            <a:r>
              <a:rPr lang="en-US" dirty="0" smtClean="0"/>
              <a:t>Photon Mapping bad at:</a:t>
            </a:r>
            <a:endParaRPr lang="en-US" dirty="0"/>
          </a:p>
          <a:p>
            <a:pPr lvl="1">
              <a:buClr>
                <a:schemeClr val="accent1"/>
              </a:buClr>
              <a:buFont typeface="Wingdings" pitchFamily="2" charset="2"/>
              <a:buChar char="q"/>
            </a:pPr>
            <a:r>
              <a:rPr lang="en-US" dirty="0"/>
              <a:t>G</a:t>
            </a:r>
            <a:r>
              <a:rPr lang="en-US" dirty="0" smtClean="0"/>
              <a:t>lossy scenes</a:t>
            </a:r>
          </a:p>
        </p:txBody>
      </p:sp>
      <p:pic>
        <p:nvPicPr>
          <p:cNvPr id="5" name="Obrázek 4" descr="color-on-transparent-1200dpi.png"/>
          <p:cNvPicPr>
            <a:picLocks noChangeAspect="1"/>
          </p:cNvPicPr>
          <p:nvPr/>
        </p:nvPicPr>
        <p:blipFill>
          <a:blip r:embed="rId3" cstate="print"/>
          <a:stretch>
            <a:fillRect/>
          </a:stretch>
        </p:blipFill>
        <p:spPr>
          <a:xfrm>
            <a:off x="323528" y="260648"/>
            <a:ext cx="1948438" cy="1045466"/>
          </a:xfrm>
          <a:prstGeom prst="rect">
            <a:avLst/>
          </a:prstGeom>
        </p:spPr>
      </p:pic>
      <p:sp>
        <p:nvSpPr>
          <p:cNvPr id="6" name="Zástupný symbol pro číslo snímku 5"/>
          <p:cNvSpPr>
            <a:spLocks noGrp="1"/>
          </p:cNvSpPr>
          <p:nvPr>
            <p:ph type="sldNum" sz="quarter" idx="12"/>
          </p:nvPr>
        </p:nvSpPr>
        <p:spPr/>
        <p:txBody>
          <a:bodyPr/>
          <a:lstStyle/>
          <a:p>
            <a:fld id="{FDFD3350-C626-4043-B399-2E9A1D001882}" type="slidenum">
              <a:rPr lang="en-US" smtClean="0"/>
              <a:pPr/>
              <a:t>2</a:t>
            </a:fld>
            <a:endParaRPr lang="en-US"/>
          </a:p>
        </p:txBody>
      </p:sp>
      <p:sp>
        <p:nvSpPr>
          <p:cNvPr id="7" name="TextovéPole 6"/>
          <p:cNvSpPr txBox="1"/>
          <p:nvPr/>
        </p:nvSpPr>
        <p:spPr>
          <a:xfrm>
            <a:off x="7399505" y="1805335"/>
            <a:ext cx="1348959" cy="615553"/>
          </a:xfrm>
          <a:prstGeom prst="rect">
            <a:avLst/>
          </a:prstGeom>
          <a:noFill/>
        </p:spPr>
        <p:txBody>
          <a:bodyPr wrap="none" rtlCol="0">
            <a:spAutoFit/>
          </a:bodyPr>
          <a:lstStyle/>
          <a:p>
            <a:r>
              <a:rPr lang="en-US" sz="1600" dirty="0" smtClean="0"/>
              <a:t>© </a:t>
            </a:r>
            <a:r>
              <a:rPr lang="en-US" sz="1600" dirty="0" err="1" smtClean="0"/>
              <a:t>H.W.Jensen</a:t>
            </a:r>
            <a:endParaRPr lang="en-GB" sz="1600" dirty="0" smtClean="0"/>
          </a:p>
          <a:p>
            <a:endParaRPr lang="en-US" dirty="0"/>
          </a:p>
        </p:txBody>
      </p:sp>
      <p:pic>
        <p:nvPicPr>
          <p:cNvPr id="8" name="Picture 1"/>
          <p:cNvPicPr>
            <a:picLocks noChangeAspect="1" noChangeArrowheads="1"/>
          </p:cNvPicPr>
          <p:nvPr/>
        </p:nvPicPr>
        <p:blipFill>
          <a:blip r:embed="rId4" cstate="print"/>
          <a:srcRect/>
          <a:stretch>
            <a:fillRect/>
          </a:stretch>
        </p:blipFill>
        <p:spPr bwMode="auto">
          <a:xfrm>
            <a:off x="5889234" y="2117399"/>
            <a:ext cx="2859230" cy="2136207"/>
          </a:xfrm>
          <a:prstGeom prst="rect">
            <a:avLst/>
          </a:prstGeom>
          <a:noFill/>
          <a:ln w="9525">
            <a:noFill/>
            <a:miter lim="800000"/>
            <a:headEnd/>
            <a:tailEnd/>
          </a:ln>
          <a:effectLst/>
        </p:spPr>
      </p:pic>
      <p:cxnSp>
        <p:nvCxnSpPr>
          <p:cNvPr id="10" name="Přímá spojovací šipka 9"/>
          <p:cNvCxnSpPr/>
          <p:nvPr/>
        </p:nvCxnSpPr>
        <p:spPr>
          <a:xfrm>
            <a:off x="2627784" y="2996952"/>
            <a:ext cx="5040560" cy="72008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Zástupný symbol pro obsah 5" descr="photonmapping_renderBitch7.jpg"/>
          <p:cNvPicPr>
            <a:picLocks noChangeAspect="1"/>
          </p:cNvPicPr>
          <p:nvPr/>
        </p:nvPicPr>
        <p:blipFill>
          <a:blip r:embed="rId5" cstate="print"/>
          <a:stretch>
            <a:fillRect/>
          </a:stretch>
        </p:blipFill>
        <p:spPr>
          <a:xfrm>
            <a:off x="5868144" y="4258826"/>
            <a:ext cx="2830003" cy="2122502"/>
          </a:xfrm>
          <a:prstGeom prst="rect">
            <a:avLst/>
          </a:prstGeom>
        </p:spPr>
      </p:pic>
      <p:sp>
        <p:nvSpPr>
          <p:cNvPr id="12" name="TextovéPole 11"/>
          <p:cNvSpPr txBox="1"/>
          <p:nvPr/>
        </p:nvSpPr>
        <p:spPr>
          <a:xfrm>
            <a:off x="5796136" y="6372036"/>
            <a:ext cx="1928028" cy="369332"/>
          </a:xfrm>
          <a:prstGeom prst="rect">
            <a:avLst/>
          </a:prstGeom>
          <a:noFill/>
        </p:spPr>
        <p:txBody>
          <a:bodyPr wrap="none" rtlCol="0">
            <a:spAutoFit/>
          </a:bodyPr>
          <a:lstStyle/>
          <a:p>
            <a:r>
              <a:rPr lang="en-US" dirty="0" smtClean="0"/>
              <a:t>© </a:t>
            </a:r>
            <a:r>
              <a:rPr lang="cs-CZ" dirty="0" err="1" smtClean="0"/>
              <a:t>Wojciech</a:t>
            </a:r>
            <a:r>
              <a:rPr lang="cs-CZ" dirty="0" smtClean="0"/>
              <a:t> </a:t>
            </a:r>
            <a:r>
              <a:rPr lang="cs-CZ" dirty="0" err="1" smtClean="0"/>
              <a:t>Jarosz</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en-US" dirty="0" smtClean="0"/>
              <a:t>Limitation</a:t>
            </a:r>
            <a:endParaRPr lang="en-US" dirty="0"/>
          </a:p>
        </p:txBody>
      </p:sp>
      <p:sp>
        <p:nvSpPr>
          <p:cNvPr id="9" name="Zástupný symbol pro obsah 8"/>
          <p:cNvSpPr>
            <a:spLocks noGrp="1"/>
          </p:cNvSpPr>
          <p:nvPr>
            <p:ph idx="1"/>
          </p:nvPr>
        </p:nvSpPr>
        <p:spPr/>
        <p:txBody>
          <a:bodyPr/>
          <a:lstStyle/>
          <a:p>
            <a:pPr marL="342900" lvl="1" indent="-342900">
              <a:buNone/>
            </a:pPr>
            <a:endParaRPr lang="en-US" dirty="0" smtClean="0"/>
          </a:p>
          <a:p>
            <a:pPr marL="342900" lvl="1" indent="-342900">
              <a:buClr>
                <a:schemeClr val="accent1"/>
              </a:buClr>
              <a:buFont typeface="Wingdings" pitchFamily="2" charset="2"/>
              <a:buChar char="q"/>
            </a:pPr>
            <a:r>
              <a:rPr lang="en-US" dirty="0" smtClean="0"/>
              <a:t>Bias introduced by </a:t>
            </a:r>
            <a:r>
              <a:rPr lang="en-US" dirty="0" smtClean="0"/>
              <a:t>an inappropriate </a:t>
            </a:r>
            <a:r>
              <a:rPr lang="en-US" dirty="0" smtClean="0"/>
              <a:t>MIS </a:t>
            </a:r>
            <a:r>
              <a:rPr lang="en-US" dirty="0" smtClean="0"/>
              <a:t>weights</a:t>
            </a:r>
          </a:p>
          <a:p>
            <a:pPr marL="742950" lvl="2" indent="-342900">
              <a:buClr>
                <a:schemeClr val="accent1"/>
              </a:buClr>
              <a:buFont typeface="Wingdings" pitchFamily="2" charset="2"/>
              <a:buChar char="q"/>
            </a:pPr>
            <a:r>
              <a:rPr lang="en-US" dirty="0" smtClean="0"/>
              <a:t>“gap” between a photon hit and a camera ray end point</a:t>
            </a:r>
            <a:endParaRPr lang="en-US" dirty="0" smtClean="0"/>
          </a:p>
          <a:p>
            <a:endParaRPr lang="en-US" dirty="0"/>
          </a:p>
        </p:txBody>
      </p:sp>
      <p:sp>
        <p:nvSpPr>
          <p:cNvPr id="7" name="Zástupný symbol pro číslo snímku 6"/>
          <p:cNvSpPr>
            <a:spLocks noGrp="1"/>
          </p:cNvSpPr>
          <p:nvPr>
            <p:ph type="sldNum" sz="quarter" idx="12"/>
          </p:nvPr>
        </p:nvSpPr>
        <p:spPr/>
        <p:txBody>
          <a:bodyPr/>
          <a:lstStyle/>
          <a:p>
            <a:fld id="{FDFD3350-C626-4043-B399-2E9A1D001882}" type="slidenum">
              <a:rPr lang="en-US" smtClean="0"/>
              <a:pPr/>
              <a:t>20</a:t>
            </a:fld>
            <a:endParaRPr lang="en-US"/>
          </a:p>
        </p:txBody>
      </p:sp>
      <p:pic>
        <p:nvPicPr>
          <p:cNvPr id="10" name="Obrázek 9" descr="color-on-transparent-1200dpi.png"/>
          <p:cNvPicPr>
            <a:picLocks noChangeAspect="1"/>
          </p:cNvPicPr>
          <p:nvPr/>
        </p:nvPicPr>
        <p:blipFill>
          <a:blip r:embed="rId3" cstate="print"/>
          <a:stretch>
            <a:fillRect/>
          </a:stretch>
        </p:blipFill>
        <p:spPr>
          <a:xfrm>
            <a:off x="323528" y="260648"/>
            <a:ext cx="1948438" cy="1045466"/>
          </a:xfrm>
          <a:prstGeom prst="rect">
            <a:avLst/>
          </a:prstGeom>
        </p:spPr>
      </p:pic>
      <p:grpSp>
        <p:nvGrpSpPr>
          <p:cNvPr id="6" name="Skupina 5"/>
          <p:cNvGrpSpPr/>
          <p:nvPr/>
        </p:nvGrpSpPr>
        <p:grpSpPr>
          <a:xfrm>
            <a:off x="4572000" y="4941168"/>
            <a:ext cx="3718113" cy="1393377"/>
            <a:chOff x="1141919" y="3161541"/>
            <a:chExt cx="7049913" cy="2641982"/>
          </a:xfrm>
        </p:grpSpPr>
        <p:pic>
          <p:nvPicPr>
            <p:cNvPr id="11" name="Obrázek 10" descr="eye.png"/>
            <p:cNvPicPr>
              <a:picLocks noChangeAspect="1"/>
            </p:cNvPicPr>
            <p:nvPr/>
          </p:nvPicPr>
          <p:blipFill>
            <a:blip r:embed="rId4" cstate="print"/>
            <a:stretch>
              <a:fillRect/>
            </a:stretch>
          </p:blipFill>
          <p:spPr>
            <a:xfrm>
              <a:off x="1141919" y="3861048"/>
              <a:ext cx="1269841" cy="990476"/>
            </a:xfrm>
            <a:prstGeom prst="rect">
              <a:avLst/>
            </a:prstGeom>
          </p:spPr>
        </p:pic>
        <p:sp>
          <p:nvSpPr>
            <p:cNvPr id="12" name="Line 20"/>
            <p:cNvSpPr>
              <a:spLocks noChangeShapeType="1"/>
            </p:cNvSpPr>
            <p:nvPr/>
          </p:nvSpPr>
          <p:spPr bwMode="auto">
            <a:xfrm flipH="1" flipV="1">
              <a:off x="2051718" y="4509120"/>
              <a:ext cx="2160241" cy="0"/>
            </a:xfrm>
            <a:prstGeom prst="line">
              <a:avLst/>
            </a:prstGeom>
            <a:noFill/>
            <a:ln w="25400">
              <a:solidFill>
                <a:srgbClr val="00B050"/>
              </a:solidFill>
              <a:round/>
              <a:headEnd type="triangle" w="med" len="med"/>
              <a:tailEnd/>
            </a:ln>
          </p:spPr>
          <p:txBody>
            <a:bodyPr/>
            <a:lstStyle/>
            <a:p>
              <a:endParaRPr lang="en-US"/>
            </a:p>
          </p:txBody>
        </p:sp>
        <p:cxnSp>
          <p:nvCxnSpPr>
            <p:cNvPr id="13" name="Přímá spojovací šipka 12"/>
            <p:cNvCxnSpPr/>
            <p:nvPr/>
          </p:nvCxnSpPr>
          <p:spPr>
            <a:xfrm rot="10800000" flipV="1">
              <a:off x="4572000" y="4077072"/>
              <a:ext cx="1656184" cy="648072"/>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rot="17436505">
              <a:off x="8048956" y="4961742"/>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p:nvSpPr>
          <p:spPr bwMode="auto">
            <a:xfrm rot="16200000">
              <a:off x="3512736" y="3768184"/>
              <a:ext cx="1398449" cy="1440160"/>
            </a:xfrm>
            <a:prstGeom prst="ellipse">
              <a:avLst/>
            </a:prstGeom>
            <a:noFill/>
            <a:ln w="19050">
              <a:solidFill>
                <a:srgbClr val="FF0303"/>
              </a:solidFill>
              <a:round/>
              <a:headEnd/>
              <a:tailEnd/>
            </a:ln>
          </p:spPr>
          <p:txBody>
            <a:bodyPr wrap="none" anchor="ctr"/>
            <a:lstStyle/>
            <a:p>
              <a:endParaRPr lang="cs-CZ"/>
            </a:p>
          </p:txBody>
        </p:sp>
        <p:sp>
          <p:nvSpPr>
            <p:cNvPr id="16" name="TextovéPole 15"/>
            <p:cNvSpPr txBox="1"/>
            <p:nvPr/>
          </p:nvSpPr>
          <p:spPr>
            <a:xfrm>
              <a:off x="3851920" y="5157192"/>
              <a:ext cx="729239" cy="646331"/>
            </a:xfrm>
            <a:prstGeom prst="rect">
              <a:avLst/>
            </a:prstGeom>
            <a:noFill/>
          </p:spPr>
          <p:txBody>
            <a:bodyPr wrap="none" rtlCol="0">
              <a:spAutoFit/>
            </a:bodyPr>
            <a:lstStyle/>
            <a:p>
              <a:r>
                <a:rPr lang="en-US" dirty="0" smtClean="0"/>
                <a:t>PM</a:t>
              </a:r>
            </a:p>
            <a:p>
              <a:r>
                <a:rPr lang="en-US" dirty="0" smtClean="0"/>
                <a:t>query</a:t>
              </a:r>
              <a:endParaRPr lang="en-US" dirty="0"/>
            </a:p>
          </p:txBody>
        </p:sp>
        <p:cxnSp>
          <p:nvCxnSpPr>
            <p:cNvPr id="17" name="Přímá spojovací šipka 16"/>
            <p:cNvCxnSpPr/>
            <p:nvPr/>
          </p:nvCxnSpPr>
          <p:spPr>
            <a:xfrm rot="10800000">
              <a:off x="6228184" y="4077072"/>
              <a:ext cx="1728192" cy="864096"/>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8" name="Elipsa 17"/>
            <p:cNvSpPr/>
            <p:nvPr/>
          </p:nvSpPr>
          <p:spPr>
            <a:xfrm rot="17436505">
              <a:off x="6136742" y="4025638"/>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a 18"/>
            <p:cNvSpPr/>
            <p:nvPr/>
          </p:nvSpPr>
          <p:spPr>
            <a:xfrm rot="17436505">
              <a:off x="4448558" y="4673709"/>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a 19"/>
            <p:cNvSpPr/>
            <p:nvPr/>
          </p:nvSpPr>
          <p:spPr>
            <a:xfrm rot="17436505">
              <a:off x="2648357" y="3161541"/>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Přímá spojovací šipka 20"/>
            <p:cNvCxnSpPr/>
            <p:nvPr/>
          </p:nvCxnSpPr>
          <p:spPr>
            <a:xfrm>
              <a:off x="2771800" y="3284984"/>
              <a:ext cx="1008112" cy="864096"/>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2" name="Elipsa 21"/>
            <p:cNvSpPr/>
            <p:nvPr/>
          </p:nvSpPr>
          <p:spPr>
            <a:xfrm rot="17436505">
              <a:off x="3728477" y="4097645"/>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Skupina 22"/>
          <p:cNvGrpSpPr/>
          <p:nvPr/>
        </p:nvGrpSpPr>
        <p:grpSpPr>
          <a:xfrm>
            <a:off x="899592" y="3501008"/>
            <a:ext cx="3934137" cy="1273416"/>
            <a:chOff x="1141919" y="3521581"/>
            <a:chExt cx="7049913" cy="2281942"/>
          </a:xfrm>
        </p:grpSpPr>
        <p:pic>
          <p:nvPicPr>
            <p:cNvPr id="24" name="Obrázek 23" descr="eye.png"/>
            <p:cNvPicPr>
              <a:picLocks noChangeAspect="1"/>
            </p:cNvPicPr>
            <p:nvPr/>
          </p:nvPicPr>
          <p:blipFill>
            <a:blip r:embed="rId4" cstate="print"/>
            <a:stretch>
              <a:fillRect/>
            </a:stretch>
          </p:blipFill>
          <p:spPr>
            <a:xfrm>
              <a:off x="1141919" y="3861048"/>
              <a:ext cx="1269841" cy="990476"/>
            </a:xfrm>
            <a:prstGeom prst="rect">
              <a:avLst/>
            </a:prstGeom>
          </p:spPr>
        </p:pic>
        <p:sp>
          <p:nvSpPr>
            <p:cNvPr id="25" name="Line 20"/>
            <p:cNvSpPr>
              <a:spLocks noChangeShapeType="1"/>
            </p:cNvSpPr>
            <p:nvPr/>
          </p:nvSpPr>
          <p:spPr bwMode="auto">
            <a:xfrm flipH="1" flipV="1">
              <a:off x="2051718" y="4509120"/>
              <a:ext cx="2160241" cy="0"/>
            </a:xfrm>
            <a:prstGeom prst="line">
              <a:avLst/>
            </a:prstGeom>
            <a:noFill/>
            <a:ln w="25400">
              <a:solidFill>
                <a:srgbClr val="00B050"/>
              </a:solidFill>
              <a:round/>
              <a:headEnd type="triangle" w="med" len="med"/>
              <a:tailEnd/>
            </a:ln>
          </p:spPr>
          <p:txBody>
            <a:bodyPr/>
            <a:lstStyle/>
            <a:p>
              <a:endParaRPr lang="en-US"/>
            </a:p>
          </p:txBody>
        </p:sp>
        <p:cxnSp>
          <p:nvCxnSpPr>
            <p:cNvPr id="26" name="Přímá spojovací šipka 25"/>
            <p:cNvCxnSpPr>
              <a:endCxn id="34" idx="5"/>
            </p:cNvCxnSpPr>
            <p:nvPr/>
          </p:nvCxnSpPr>
          <p:spPr>
            <a:xfrm rot="10800000" flipV="1">
              <a:off x="4297024" y="4077071"/>
              <a:ext cx="1931160" cy="422549"/>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 name="Elipsa 26"/>
            <p:cNvSpPr/>
            <p:nvPr/>
          </p:nvSpPr>
          <p:spPr>
            <a:xfrm rot="17436505">
              <a:off x="8048956" y="4961742"/>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3"/>
            <p:cNvSpPr>
              <a:spLocks noChangeArrowheads="1"/>
            </p:cNvSpPr>
            <p:nvPr/>
          </p:nvSpPr>
          <p:spPr bwMode="auto">
            <a:xfrm rot="16200000">
              <a:off x="3512736" y="3768184"/>
              <a:ext cx="1398449" cy="1440160"/>
            </a:xfrm>
            <a:prstGeom prst="ellipse">
              <a:avLst/>
            </a:prstGeom>
            <a:noFill/>
            <a:ln w="19050">
              <a:solidFill>
                <a:srgbClr val="FF0303"/>
              </a:solidFill>
              <a:round/>
              <a:headEnd/>
              <a:tailEnd/>
            </a:ln>
          </p:spPr>
          <p:txBody>
            <a:bodyPr wrap="none" anchor="ctr"/>
            <a:lstStyle/>
            <a:p>
              <a:endParaRPr lang="cs-CZ"/>
            </a:p>
          </p:txBody>
        </p:sp>
        <p:sp>
          <p:nvSpPr>
            <p:cNvPr id="29" name="TextovéPole 28"/>
            <p:cNvSpPr txBox="1"/>
            <p:nvPr/>
          </p:nvSpPr>
          <p:spPr>
            <a:xfrm>
              <a:off x="3851920" y="5157192"/>
              <a:ext cx="729239" cy="646331"/>
            </a:xfrm>
            <a:prstGeom prst="rect">
              <a:avLst/>
            </a:prstGeom>
            <a:noFill/>
          </p:spPr>
          <p:txBody>
            <a:bodyPr wrap="none" rtlCol="0">
              <a:spAutoFit/>
            </a:bodyPr>
            <a:lstStyle/>
            <a:p>
              <a:r>
                <a:rPr lang="en-US" dirty="0" smtClean="0"/>
                <a:t>PM</a:t>
              </a:r>
            </a:p>
            <a:p>
              <a:r>
                <a:rPr lang="en-US" dirty="0" smtClean="0"/>
                <a:t>query</a:t>
              </a:r>
              <a:endParaRPr lang="en-US" dirty="0"/>
            </a:p>
          </p:txBody>
        </p:sp>
        <p:cxnSp>
          <p:nvCxnSpPr>
            <p:cNvPr id="30" name="Přímá spojovací šipka 29"/>
            <p:cNvCxnSpPr/>
            <p:nvPr/>
          </p:nvCxnSpPr>
          <p:spPr>
            <a:xfrm rot="10800000">
              <a:off x="6228184" y="4077072"/>
              <a:ext cx="1728192" cy="864096"/>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1" name="Elipsa 30"/>
            <p:cNvSpPr/>
            <p:nvPr/>
          </p:nvSpPr>
          <p:spPr>
            <a:xfrm rot="17436505">
              <a:off x="6136742" y="4025638"/>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lipsa 31"/>
            <p:cNvSpPr/>
            <p:nvPr/>
          </p:nvSpPr>
          <p:spPr>
            <a:xfrm rot="17436505">
              <a:off x="3080405" y="3521581"/>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Přímá spojovací šipka 32"/>
            <p:cNvCxnSpPr/>
            <p:nvPr/>
          </p:nvCxnSpPr>
          <p:spPr>
            <a:xfrm>
              <a:off x="3203848" y="3645024"/>
              <a:ext cx="1080120" cy="936104"/>
            </a:xfrm>
            <a:prstGeom prst="straightConnector1">
              <a:avLst/>
            </a:prstGeom>
            <a:ln w="15875">
              <a:solidFill>
                <a:schemeClr val="accent6">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4" name="Elipsa 33"/>
            <p:cNvSpPr/>
            <p:nvPr/>
          </p:nvSpPr>
          <p:spPr>
            <a:xfrm rot="17436505">
              <a:off x="4160525" y="4457685"/>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ovéPole 34"/>
          <p:cNvSpPr txBox="1"/>
          <p:nvPr/>
        </p:nvSpPr>
        <p:spPr>
          <a:xfrm>
            <a:off x="3059832" y="3356992"/>
            <a:ext cx="1682448" cy="369332"/>
          </a:xfrm>
          <a:prstGeom prst="rect">
            <a:avLst/>
          </a:prstGeom>
          <a:noFill/>
        </p:spPr>
        <p:txBody>
          <a:bodyPr wrap="none" rtlCol="0">
            <a:spAutoFit/>
          </a:bodyPr>
          <a:lstStyle/>
          <a:p>
            <a:r>
              <a:rPr lang="en-US" dirty="0" smtClean="0"/>
              <a:t>Our assumption</a:t>
            </a:r>
            <a:endParaRPr lang="en-US" dirty="0"/>
          </a:p>
        </p:txBody>
      </p:sp>
      <p:sp>
        <p:nvSpPr>
          <p:cNvPr id="36" name="TextovéPole 35"/>
          <p:cNvSpPr txBox="1"/>
          <p:nvPr/>
        </p:nvSpPr>
        <p:spPr>
          <a:xfrm>
            <a:off x="6444208" y="4797152"/>
            <a:ext cx="818622" cy="369332"/>
          </a:xfrm>
          <a:prstGeom prst="rect">
            <a:avLst/>
          </a:prstGeom>
          <a:noFill/>
        </p:spPr>
        <p:txBody>
          <a:bodyPr wrap="none" rtlCol="0">
            <a:spAutoFit/>
          </a:bodyPr>
          <a:lstStyle/>
          <a:p>
            <a:r>
              <a:rPr lang="en-US" dirty="0" smtClean="0"/>
              <a:t>Reality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Conclusion</a:t>
            </a:r>
            <a:endParaRPr lang="en-US" dirty="0"/>
          </a:p>
        </p:txBody>
      </p:sp>
      <p:sp>
        <p:nvSpPr>
          <p:cNvPr id="3" name="Zástupný symbol pro obsah 2"/>
          <p:cNvSpPr>
            <a:spLocks noGrp="1"/>
          </p:cNvSpPr>
          <p:nvPr>
            <p:ph idx="1"/>
          </p:nvPr>
        </p:nvSpPr>
        <p:spPr>
          <a:xfrm>
            <a:off x="457200" y="1600200"/>
            <a:ext cx="7067128" cy="4709120"/>
          </a:xfrm>
        </p:spPr>
        <p:txBody>
          <a:bodyPr>
            <a:normAutofit/>
          </a:bodyPr>
          <a:lstStyle/>
          <a:p>
            <a:pPr>
              <a:buClr>
                <a:schemeClr val="accent1"/>
              </a:buClr>
              <a:buFont typeface="Wingdings" pitchFamily="2" charset="2"/>
              <a:buChar char="q"/>
            </a:pPr>
            <a:r>
              <a:rPr lang="en-US" dirty="0" smtClean="0"/>
              <a:t>Contribution</a:t>
            </a:r>
          </a:p>
          <a:p>
            <a:pPr lvl="1">
              <a:buClr>
                <a:schemeClr val="accent1"/>
              </a:buClr>
              <a:buFont typeface="Wingdings" pitchFamily="2" charset="2"/>
              <a:buChar char="q"/>
            </a:pPr>
            <a:r>
              <a:rPr lang="en-US" dirty="0" smtClean="0"/>
              <a:t>New more robust photon mapping based method </a:t>
            </a:r>
          </a:p>
          <a:p>
            <a:pPr>
              <a:buClr>
                <a:schemeClr val="accent1"/>
              </a:buClr>
              <a:buFont typeface="Wingdings" pitchFamily="2" charset="2"/>
              <a:buChar char="q"/>
            </a:pPr>
            <a:r>
              <a:rPr lang="en-US" dirty="0" smtClean="0"/>
              <a:t>Future works</a:t>
            </a:r>
          </a:p>
          <a:p>
            <a:pPr lvl="1">
              <a:buClr>
                <a:schemeClr val="accent1"/>
              </a:buClr>
              <a:buFont typeface="Wingdings" pitchFamily="2" charset="2"/>
              <a:buChar char="q"/>
            </a:pPr>
            <a:r>
              <a:rPr lang="en-US" dirty="0" smtClean="0"/>
              <a:t>“Area light source” strategy</a:t>
            </a:r>
          </a:p>
          <a:p>
            <a:pPr lvl="1">
              <a:buClr>
                <a:schemeClr val="accent1"/>
              </a:buClr>
              <a:buFont typeface="Wingdings" pitchFamily="2" charset="2"/>
              <a:buChar char="q"/>
            </a:pPr>
            <a:r>
              <a:rPr lang="en-US" dirty="0" smtClean="0"/>
              <a:t>Compensate the bias introduced by inappropriate MIS weights</a:t>
            </a:r>
          </a:p>
        </p:txBody>
      </p:sp>
      <p:pic>
        <p:nvPicPr>
          <p:cNvPr id="5" name="Obrázek 4" descr="color-on-transparent-1200dpi.png"/>
          <p:cNvPicPr>
            <a:picLocks noChangeAspect="1"/>
          </p:cNvPicPr>
          <p:nvPr/>
        </p:nvPicPr>
        <p:blipFill>
          <a:blip r:embed="rId2" cstate="print"/>
          <a:stretch>
            <a:fillRect/>
          </a:stretch>
        </p:blipFill>
        <p:spPr>
          <a:xfrm>
            <a:off x="323528" y="260648"/>
            <a:ext cx="1948438" cy="1045466"/>
          </a:xfrm>
          <a:prstGeom prst="rect">
            <a:avLst/>
          </a:prstGeom>
        </p:spPr>
      </p:pic>
      <p:sp>
        <p:nvSpPr>
          <p:cNvPr id="6" name="Zástupný symbol pro číslo snímku 5"/>
          <p:cNvSpPr>
            <a:spLocks noGrp="1"/>
          </p:cNvSpPr>
          <p:nvPr>
            <p:ph type="sldNum" sz="quarter" idx="12"/>
          </p:nvPr>
        </p:nvSpPr>
        <p:spPr/>
        <p:txBody>
          <a:bodyPr/>
          <a:lstStyle/>
          <a:p>
            <a:fld id="{FDFD3350-C626-4043-B399-2E9A1D001882}"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2185392" y="260648"/>
            <a:ext cx="3322712" cy="1143000"/>
          </a:xfrm>
        </p:spPr>
        <p:txBody>
          <a:bodyPr/>
          <a:lstStyle/>
          <a:p>
            <a:r>
              <a:rPr lang="en-US" dirty="0" smtClean="0"/>
              <a:t>The end</a:t>
            </a:r>
            <a:endParaRPr lang="en-US" dirty="0"/>
          </a:p>
        </p:txBody>
      </p:sp>
      <p:sp>
        <p:nvSpPr>
          <p:cNvPr id="8" name="TextovéPole 7"/>
          <p:cNvSpPr txBox="1"/>
          <p:nvPr/>
        </p:nvSpPr>
        <p:spPr>
          <a:xfrm>
            <a:off x="5796136" y="4790762"/>
            <a:ext cx="2771977" cy="1446550"/>
          </a:xfrm>
          <a:prstGeom prst="rect">
            <a:avLst/>
          </a:prstGeom>
          <a:noFill/>
        </p:spPr>
        <p:txBody>
          <a:bodyPr wrap="none" rtlCol="0">
            <a:spAutoFit/>
          </a:bodyPr>
          <a:lstStyle/>
          <a:p>
            <a:r>
              <a:rPr lang="en-US" sz="4400" dirty="0" smtClean="0"/>
              <a:t>Thank you!</a:t>
            </a:r>
          </a:p>
          <a:p>
            <a:r>
              <a:rPr lang="en-US" sz="4400" dirty="0" smtClean="0"/>
              <a:t>Questions?</a:t>
            </a:r>
            <a:endParaRPr lang="en-US" sz="4400" dirty="0"/>
          </a:p>
        </p:txBody>
      </p:sp>
      <p:pic>
        <p:nvPicPr>
          <p:cNvPr id="9" name="Obrázek 8" descr="tomkitchen_512x512_pbdpm_10k.png"/>
          <p:cNvPicPr>
            <a:picLocks noChangeAspect="1"/>
          </p:cNvPicPr>
          <p:nvPr/>
        </p:nvPicPr>
        <p:blipFill>
          <a:blip r:embed="rId2" cstate="print"/>
          <a:stretch>
            <a:fillRect/>
          </a:stretch>
        </p:blipFill>
        <p:spPr>
          <a:xfrm>
            <a:off x="323528" y="1433129"/>
            <a:ext cx="4876191" cy="4876191"/>
          </a:xfrm>
          <a:prstGeom prst="rect">
            <a:avLst/>
          </a:prstGeom>
        </p:spPr>
      </p:pic>
      <p:pic>
        <p:nvPicPr>
          <p:cNvPr id="10" name="Obrázek 9" descr="tomkitchen_320x320_pt_reference.png"/>
          <p:cNvPicPr>
            <a:picLocks noChangeAspect="1"/>
          </p:cNvPicPr>
          <p:nvPr/>
        </p:nvPicPr>
        <p:blipFill>
          <a:blip r:embed="rId3" cstate="print"/>
          <a:stretch>
            <a:fillRect/>
          </a:stretch>
        </p:blipFill>
        <p:spPr>
          <a:xfrm>
            <a:off x="5724128" y="332656"/>
            <a:ext cx="3047619" cy="3047619"/>
          </a:xfrm>
          <a:prstGeom prst="rect">
            <a:avLst/>
          </a:prstGeom>
        </p:spPr>
      </p:pic>
      <p:sp>
        <p:nvSpPr>
          <p:cNvPr id="11" name="TextovéPole 10"/>
          <p:cNvSpPr txBox="1"/>
          <p:nvPr/>
        </p:nvSpPr>
        <p:spPr>
          <a:xfrm>
            <a:off x="5671139" y="3356992"/>
            <a:ext cx="2847126" cy="646331"/>
          </a:xfrm>
          <a:prstGeom prst="rect">
            <a:avLst/>
          </a:prstGeom>
          <a:noFill/>
        </p:spPr>
        <p:txBody>
          <a:bodyPr wrap="none" rtlCol="0">
            <a:spAutoFit/>
          </a:bodyPr>
          <a:lstStyle/>
          <a:p>
            <a:r>
              <a:rPr lang="en-US" dirty="0" smtClean="0"/>
              <a:t>Reference  - PT</a:t>
            </a:r>
          </a:p>
          <a:p>
            <a:r>
              <a:rPr lang="en-US" dirty="0" smtClean="0"/>
              <a:t>(320x320, 4 days on 6 cores)</a:t>
            </a:r>
            <a:endParaRPr lang="en-US" dirty="0"/>
          </a:p>
        </p:txBody>
      </p:sp>
      <p:sp>
        <p:nvSpPr>
          <p:cNvPr id="13" name="TextovéPole 12"/>
          <p:cNvSpPr txBox="1"/>
          <p:nvPr/>
        </p:nvSpPr>
        <p:spPr>
          <a:xfrm>
            <a:off x="251520" y="6309320"/>
            <a:ext cx="3859133" cy="369332"/>
          </a:xfrm>
          <a:prstGeom prst="rect">
            <a:avLst/>
          </a:prstGeom>
          <a:noFill/>
        </p:spPr>
        <p:txBody>
          <a:bodyPr wrap="none" rtlCol="0">
            <a:spAutoFit/>
          </a:bodyPr>
          <a:lstStyle/>
          <a:p>
            <a:r>
              <a:rPr lang="en-US" dirty="0" smtClean="0"/>
              <a:t>PBDPM  (512x512, 1 day 3h on 6 cores)</a:t>
            </a:r>
          </a:p>
        </p:txBody>
      </p:sp>
      <p:pic>
        <p:nvPicPr>
          <p:cNvPr id="12" name="Obrázek 11" descr="color-on-transparent-1200dpi.png"/>
          <p:cNvPicPr>
            <a:picLocks noChangeAspect="1"/>
          </p:cNvPicPr>
          <p:nvPr/>
        </p:nvPicPr>
        <p:blipFill>
          <a:blip r:embed="rId4" cstate="print"/>
          <a:stretch>
            <a:fillRect/>
          </a:stretch>
        </p:blipFill>
        <p:spPr>
          <a:xfrm>
            <a:off x="323528" y="260648"/>
            <a:ext cx="1948438" cy="1045466"/>
          </a:xfrm>
          <a:prstGeom prst="rect">
            <a:avLst/>
          </a:prstGeom>
        </p:spPr>
      </p:pic>
      <p:sp>
        <p:nvSpPr>
          <p:cNvPr id="14" name="Zástupný symbol pro číslo snímku 13"/>
          <p:cNvSpPr>
            <a:spLocks noGrp="1"/>
          </p:cNvSpPr>
          <p:nvPr>
            <p:ph type="sldNum" sz="quarter" idx="12"/>
          </p:nvPr>
        </p:nvSpPr>
        <p:spPr/>
        <p:txBody>
          <a:bodyPr/>
          <a:lstStyle/>
          <a:p>
            <a:fld id="{FDFD3350-C626-4043-B399-2E9A1D001882}"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Our contribution</a:t>
            </a:r>
            <a:endParaRPr lang="en-US" dirty="0"/>
          </a:p>
        </p:txBody>
      </p:sp>
      <p:pic>
        <p:nvPicPr>
          <p:cNvPr id="4" name="Zástupný symbol pro obsah 3" descr="cbox_pm.png"/>
          <p:cNvPicPr>
            <a:picLocks noGrp="1" noChangeAspect="1"/>
          </p:cNvPicPr>
          <p:nvPr>
            <p:ph idx="1"/>
          </p:nvPr>
        </p:nvPicPr>
        <p:blipFill>
          <a:blip r:embed="rId3" cstate="print"/>
          <a:stretch>
            <a:fillRect/>
          </a:stretch>
        </p:blipFill>
        <p:spPr>
          <a:xfrm>
            <a:off x="2309018" y="1600200"/>
            <a:ext cx="4525963" cy="4525963"/>
          </a:xfrm>
        </p:spPr>
      </p:pic>
      <p:sp>
        <p:nvSpPr>
          <p:cNvPr id="11" name="Zástupný symbol pro číslo snímku 10"/>
          <p:cNvSpPr>
            <a:spLocks noGrp="1"/>
          </p:cNvSpPr>
          <p:nvPr>
            <p:ph type="sldNum" sz="quarter" idx="12"/>
          </p:nvPr>
        </p:nvSpPr>
        <p:spPr/>
        <p:txBody>
          <a:bodyPr/>
          <a:lstStyle/>
          <a:p>
            <a:fld id="{FDFD3350-C626-4043-B399-2E9A1D001882}" type="slidenum">
              <a:rPr lang="en-US" smtClean="0"/>
              <a:pPr/>
              <a:t>3</a:t>
            </a:fld>
            <a:endParaRPr lang="en-US"/>
          </a:p>
        </p:txBody>
      </p:sp>
      <p:sp>
        <p:nvSpPr>
          <p:cNvPr id="8" name="TextovéPole 7"/>
          <p:cNvSpPr txBox="1"/>
          <p:nvPr/>
        </p:nvSpPr>
        <p:spPr>
          <a:xfrm>
            <a:off x="2195736" y="6093296"/>
            <a:ext cx="1753365" cy="369332"/>
          </a:xfrm>
          <a:prstGeom prst="rect">
            <a:avLst/>
          </a:prstGeom>
          <a:noFill/>
        </p:spPr>
        <p:txBody>
          <a:bodyPr wrap="none" rtlCol="0">
            <a:spAutoFit/>
          </a:bodyPr>
          <a:lstStyle/>
          <a:p>
            <a:r>
              <a:rPr lang="en-US" dirty="0" smtClean="0"/>
              <a:t>Photon Mapping</a:t>
            </a:r>
            <a:endParaRPr lang="en-US" dirty="0"/>
          </a:p>
        </p:txBody>
      </p:sp>
      <p:pic>
        <p:nvPicPr>
          <p:cNvPr id="10" name="Obrázek 9" descr="color-on-transparent-1200dpi.png"/>
          <p:cNvPicPr>
            <a:picLocks noChangeAspect="1"/>
          </p:cNvPicPr>
          <p:nvPr/>
        </p:nvPicPr>
        <p:blipFill>
          <a:blip r:embed="rId4" cstate="print"/>
          <a:stretch>
            <a:fillRect/>
          </a:stretch>
        </p:blipFill>
        <p:spPr>
          <a:xfrm>
            <a:off x="323528" y="260648"/>
            <a:ext cx="1948438" cy="104546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Outline</a:t>
            </a:r>
            <a:endParaRPr lang="en-US" dirty="0"/>
          </a:p>
        </p:txBody>
      </p:sp>
      <p:sp>
        <p:nvSpPr>
          <p:cNvPr id="3" name="Zástupný symbol pro obsah 2"/>
          <p:cNvSpPr>
            <a:spLocks noGrp="1"/>
          </p:cNvSpPr>
          <p:nvPr>
            <p:ph idx="1"/>
          </p:nvPr>
        </p:nvSpPr>
        <p:spPr/>
        <p:txBody>
          <a:bodyPr/>
          <a:lstStyle/>
          <a:p>
            <a:pPr>
              <a:buClr>
                <a:schemeClr val="accent1"/>
              </a:buClr>
              <a:buFont typeface="Wingdings" pitchFamily="2" charset="2"/>
              <a:buChar char="q"/>
            </a:pPr>
            <a:endParaRPr lang="en-US" dirty="0" smtClean="0"/>
          </a:p>
          <a:p>
            <a:pPr>
              <a:buClr>
                <a:schemeClr val="accent1"/>
              </a:buClr>
              <a:buFont typeface="Wingdings" pitchFamily="2" charset="2"/>
              <a:buChar char="q"/>
            </a:pPr>
            <a:r>
              <a:rPr lang="en-US" dirty="0" smtClean="0"/>
              <a:t>Review of Photon Mapping (Jensen et al.)</a:t>
            </a:r>
          </a:p>
          <a:p>
            <a:pPr>
              <a:buClr>
                <a:schemeClr val="accent1"/>
              </a:buClr>
              <a:buFont typeface="Wingdings" pitchFamily="2" charset="2"/>
              <a:buChar char="q"/>
            </a:pPr>
            <a:r>
              <a:rPr lang="en-US" dirty="0" smtClean="0"/>
              <a:t>Main idea</a:t>
            </a:r>
          </a:p>
          <a:p>
            <a:pPr>
              <a:buClr>
                <a:schemeClr val="accent1"/>
              </a:buClr>
              <a:buFont typeface="Wingdings" pitchFamily="2" charset="2"/>
              <a:buChar char="q"/>
            </a:pPr>
            <a:r>
              <a:rPr lang="en-US" dirty="0" smtClean="0"/>
              <a:t>Algorithm overview</a:t>
            </a:r>
          </a:p>
          <a:p>
            <a:pPr>
              <a:buClr>
                <a:schemeClr val="accent1"/>
              </a:buClr>
              <a:buFont typeface="Wingdings" pitchFamily="2" charset="2"/>
              <a:buChar char="q"/>
            </a:pPr>
            <a:r>
              <a:rPr lang="en-US" dirty="0" smtClean="0"/>
              <a:t>Results</a:t>
            </a:r>
          </a:p>
          <a:p>
            <a:pPr>
              <a:buClr>
                <a:schemeClr val="accent1"/>
              </a:buClr>
              <a:buFont typeface="Wingdings" pitchFamily="2" charset="2"/>
              <a:buChar char="q"/>
            </a:pPr>
            <a:r>
              <a:rPr lang="en-US" dirty="0" smtClean="0"/>
              <a:t>Application to progressive methods</a:t>
            </a:r>
          </a:p>
          <a:p>
            <a:pPr>
              <a:buClr>
                <a:schemeClr val="accent1"/>
              </a:buClr>
              <a:buFont typeface="Wingdings" pitchFamily="2" charset="2"/>
              <a:buChar char="q"/>
            </a:pPr>
            <a:r>
              <a:rPr lang="en-US" dirty="0" smtClean="0"/>
              <a:t>Conclusion</a:t>
            </a:r>
            <a:endParaRPr lang="en-US" dirty="0"/>
          </a:p>
        </p:txBody>
      </p:sp>
      <p:pic>
        <p:nvPicPr>
          <p:cNvPr id="4" name="Obrázek 3" descr="color-on-transparent-1200dpi.png"/>
          <p:cNvPicPr>
            <a:picLocks noChangeAspect="1"/>
          </p:cNvPicPr>
          <p:nvPr/>
        </p:nvPicPr>
        <p:blipFill>
          <a:blip r:embed="rId3" cstate="print"/>
          <a:stretch>
            <a:fillRect/>
          </a:stretch>
        </p:blipFill>
        <p:spPr>
          <a:xfrm>
            <a:off x="323528" y="260648"/>
            <a:ext cx="1948438" cy="1045466"/>
          </a:xfrm>
          <a:prstGeom prst="rect">
            <a:avLst/>
          </a:prstGeom>
        </p:spPr>
      </p:pic>
      <p:sp>
        <p:nvSpPr>
          <p:cNvPr id="5" name="Zástupný symbol pro číslo snímku 4"/>
          <p:cNvSpPr>
            <a:spLocks noGrp="1"/>
          </p:cNvSpPr>
          <p:nvPr>
            <p:ph type="sldNum" sz="quarter" idx="12"/>
          </p:nvPr>
        </p:nvSpPr>
        <p:spPr/>
        <p:txBody>
          <a:bodyPr/>
          <a:lstStyle/>
          <a:p>
            <a:fld id="{FDFD3350-C626-4043-B399-2E9A1D001882}"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dirty="0" smtClean="0"/>
              <a:t>Photon Mapping review</a:t>
            </a:r>
            <a:endParaRPr lang="en-US" sz="3600" dirty="0"/>
          </a:p>
        </p:txBody>
      </p:sp>
      <p:sp>
        <p:nvSpPr>
          <p:cNvPr id="3" name="Zástupný symbol pro obsah 2"/>
          <p:cNvSpPr>
            <a:spLocks noGrp="1"/>
          </p:cNvSpPr>
          <p:nvPr>
            <p:ph idx="1"/>
          </p:nvPr>
        </p:nvSpPr>
        <p:spPr/>
        <p:txBody>
          <a:bodyPr/>
          <a:lstStyle/>
          <a:p>
            <a:pPr>
              <a:buClr>
                <a:schemeClr val="accent1"/>
              </a:buClr>
              <a:buFont typeface="Wingdings" pitchFamily="2" charset="2"/>
              <a:buChar char="q"/>
            </a:pPr>
            <a:r>
              <a:rPr lang="en-US" dirty="0" smtClean="0"/>
              <a:t>First pass</a:t>
            </a:r>
          </a:p>
          <a:p>
            <a:pPr lvl="1">
              <a:buClr>
                <a:schemeClr val="accent1"/>
              </a:buClr>
              <a:buFont typeface="Wingdings" pitchFamily="2" charset="2"/>
              <a:buChar char="q"/>
            </a:pPr>
            <a:r>
              <a:rPr lang="en-US" dirty="0" smtClean="0"/>
              <a:t>Photon shooting</a:t>
            </a:r>
          </a:p>
          <a:p>
            <a:pPr lvl="1">
              <a:buClr>
                <a:schemeClr val="accent1"/>
              </a:buClr>
              <a:buFont typeface="Wingdings" pitchFamily="2" charset="2"/>
              <a:buChar char="q"/>
            </a:pPr>
            <a:r>
              <a:rPr lang="en-US" dirty="0" smtClean="0"/>
              <a:t>Overall lighting approximation</a:t>
            </a:r>
          </a:p>
        </p:txBody>
      </p:sp>
      <p:pic>
        <p:nvPicPr>
          <p:cNvPr id="6" name="Obrázek 5" descr="tracingpass.jpg"/>
          <p:cNvPicPr>
            <a:picLocks noChangeAspect="1"/>
          </p:cNvPicPr>
          <p:nvPr/>
        </p:nvPicPr>
        <p:blipFill>
          <a:blip r:embed="rId3" cstate="print"/>
          <a:stretch>
            <a:fillRect/>
          </a:stretch>
        </p:blipFill>
        <p:spPr>
          <a:xfrm>
            <a:off x="3419872" y="3645024"/>
            <a:ext cx="2736304" cy="2920864"/>
          </a:xfrm>
          <a:prstGeom prst="rect">
            <a:avLst/>
          </a:prstGeom>
        </p:spPr>
      </p:pic>
      <p:sp>
        <p:nvSpPr>
          <p:cNvPr id="7" name="TextovéPole 6"/>
          <p:cNvSpPr txBox="1"/>
          <p:nvPr/>
        </p:nvSpPr>
        <p:spPr>
          <a:xfrm>
            <a:off x="6156176" y="5949280"/>
            <a:ext cx="1305486" cy="338554"/>
          </a:xfrm>
          <a:prstGeom prst="rect">
            <a:avLst/>
          </a:prstGeom>
          <a:noFill/>
        </p:spPr>
        <p:txBody>
          <a:bodyPr wrap="none" rtlCol="0">
            <a:spAutoFit/>
          </a:bodyPr>
          <a:lstStyle/>
          <a:p>
            <a:r>
              <a:rPr lang="en-US" sz="1600" dirty="0" smtClean="0"/>
              <a:t>© </a:t>
            </a:r>
            <a:r>
              <a:rPr lang="en-US" sz="1600" dirty="0" err="1" smtClean="0"/>
              <a:t>Kavita</a:t>
            </a:r>
            <a:r>
              <a:rPr lang="en-US" sz="1600" dirty="0" smtClean="0"/>
              <a:t> </a:t>
            </a:r>
            <a:r>
              <a:rPr lang="en-US" sz="1600" dirty="0" err="1" smtClean="0"/>
              <a:t>Bala</a:t>
            </a:r>
            <a:endParaRPr lang="en-US" sz="1600" dirty="0"/>
          </a:p>
        </p:txBody>
      </p:sp>
      <p:pic>
        <p:nvPicPr>
          <p:cNvPr id="9" name="Obrázek 8" descr="color-on-transparent-1200dpi.png"/>
          <p:cNvPicPr>
            <a:picLocks noChangeAspect="1"/>
          </p:cNvPicPr>
          <p:nvPr/>
        </p:nvPicPr>
        <p:blipFill>
          <a:blip r:embed="rId4" cstate="print"/>
          <a:stretch>
            <a:fillRect/>
          </a:stretch>
        </p:blipFill>
        <p:spPr>
          <a:xfrm>
            <a:off x="323528" y="260648"/>
            <a:ext cx="1948438" cy="1045466"/>
          </a:xfrm>
          <a:prstGeom prst="rect">
            <a:avLst/>
          </a:prstGeom>
        </p:spPr>
      </p:pic>
      <p:sp>
        <p:nvSpPr>
          <p:cNvPr id="10" name="Zástupný symbol pro číslo snímku 9"/>
          <p:cNvSpPr>
            <a:spLocks noGrp="1"/>
          </p:cNvSpPr>
          <p:nvPr>
            <p:ph type="sldNum" sz="quarter" idx="12"/>
          </p:nvPr>
        </p:nvSpPr>
        <p:spPr/>
        <p:txBody>
          <a:bodyPr/>
          <a:lstStyle/>
          <a:p>
            <a:fld id="{FDFD3350-C626-4043-B399-2E9A1D001882}"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3600" dirty="0" smtClean="0"/>
              <a:t>Photon Mapping review</a:t>
            </a:r>
            <a:endParaRPr lang="en-US" sz="3600" dirty="0"/>
          </a:p>
        </p:txBody>
      </p:sp>
      <p:sp>
        <p:nvSpPr>
          <p:cNvPr id="3" name="Zástupný symbol pro obsah 2"/>
          <p:cNvSpPr>
            <a:spLocks noGrp="1"/>
          </p:cNvSpPr>
          <p:nvPr>
            <p:ph idx="1"/>
          </p:nvPr>
        </p:nvSpPr>
        <p:spPr/>
        <p:txBody>
          <a:bodyPr/>
          <a:lstStyle/>
          <a:p>
            <a:pPr>
              <a:buClr>
                <a:schemeClr val="accent1"/>
              </a:buClr>
              <a:buFont typeface="Wingdings" pitchFamily="2" charset="2"/>
              <a:buChar char="q"/>
            </a:pPr>
            <a:r>
              <a:rPr lang="en-US" dirty="0" smtClean="0"/>
              <a:t>Second pass</a:t>
            </a:r>
          </a:p>
          <a:p>
            <a:pPr lvl="1">
              <a:buClr>
                <a:schemeClr val="accent1"/>
              </a:buClr>
              <a:buFont typeface="Wingdings" pitchFamily="2" charset="2"/>
              <a:buChar char="q"/>
            </a:pPr>
            <a:r>
              <a:rPr lang="en-US" dirty="0" smtClean="0"/>
              <a:t>Light path connection heuristic</a:t>
            </a:r>
          </a:p>
        </p:txBody>
      </p:sp>
      <p:pic>
        <p:nvPicPr>
          <p:cNvPr id="9" name="Obrázek 8" descr="color-on-transparent-1200dpi.png"/>
          <p:cNvPicPr>
            <a:picLocks noChangeAspect="1"/>
          </p:cNvPicPr>
          <p:nvPr/>
        </p:nvPicPr>
        <p:blipFill>
          <a:blip r:embed="rId3" cstate="print"/>
          <a:stretch>
            <a:fillRect/>
          </a:stretch>
        </p:blipFill>
        <p:spPr>
          <a:xfrm>
            <a:off x="323528" y="260648"/>
            <a:ext cx="1948438" cy="1045466"/>
          </a:xfrm>
          <a:prstGeom prst="rect">
            <a:avLst/>
          </a:prstGeom>
        </p:spPr>
      </p:pic>
      <p:sp>
        <p:nvSpPr>
          <p:cNvPr id="10" name="Zástupný symbol pro číslo snímku 9"/>
          <p:cNvSpPr>
            <a:spLocks noGrp="1"/>
          </p:cNvSpPr>
          <p:nvPr>
            <p:ph type="sldNum" sz="quarter" idx="12"/>
          </p:nvPr>
        </p:nvSpPr>
        <p:spPr/>
        <p:txBody>
          <a:bodyPr/>
          <a:lstStyle/>
          <a:p>
            <a:fld id="{FDFD3350-C626-4043-B399-2E9A1D001882}" type="slidenum">
              <a:rPr lang="en-US" smtClean="0"/>
              <a:pPr/>
              <a:t>6</a:t>
            </a:fld>
            <a:endParaRPr lang="en-US"/>
          </a:p>
        </p:txBody>
      </p:sp>
      <p:grpSp>
        <p:nvGrpSpPr>
          <p:cNvPr id="11" name="Skupina 10"/>
          <p:cNvGrpSpPr/>
          <p:nvPr/>
        </p:nvGrpSpPr>
        <p:grpSpPr>
          <a:xfrm>
            <a:off x="1141919" y="2780928"/>
            <a:ext cx="7021763" cy="3577031"/>
            <a:chOff x="1141919" y="2780928"/>
            <a:chExt cx="7021763" cy="3577031"/>
          </a:xfrm>
        </p:grpSpPr>
        <p:pic>
          <p:nvPicPr>
            <p:cNvPr id="12" name="Obrázek 11" descr="eye.png"/>
            <p:cNvPicPr>
              <a:picLocks noChangeAspect="1"/>
            </p:cNvPicPr>
            <p:nvPr/>
          </p:nvPicPr>
          <p:blipFill>
            <a:blip r:embed="rId4" cstate="print"/>
            <a:stretch>
              <a:fillRect/>
            </a:stretch>
          </p:blipFill>
          <p:spPr>
            <a:xfrm>
              <a:off x="1141919" y="3861048"/>
              <a:ext cx="1269841" cy="990476"/>
            </a:xfrm>
            <a:prstGeom prst="rect">
              <a:avLst/>
            </a:prstGeom>
          </p:spPr>
        </p:pic>
        <p:sp>
          <p:nvSpPr>
            <p:cNvPr id="13" name="Oval 21"/>
            <p:cNvSpPr>
              <a:spLocks noChangeArrowheads="1"/>
            </p:cNvSpPr>
            <p:nvPr/>
          </p:nvSpPr>
          <p:spPr bwMode="auto">
            <a:xfrm>
              <a:off x="1403648" y="6093296"/>
              <a:ext cx="792088" cy="186982"/>
            </a:xfrm>
            <a:prstGeom prst="ellipse">
              <a:avLst/>
            </a:prstGeom>
            <a:noFill/>
            <a:ln w="19050">
              <a:solidFill>
                <a:srgbClr val="FF0303"/>
              </a:solidFill>
              <a:round/>
              <a:headEnd/>
              <a:tailEnd/>
            </a:ln>
          </p:spPr>
          <p:txBody>
            <a:bodyPr wrap="none" anchor="ctr"/>
            <a:lstStyle/>
            <a:p>
              <a:endParaRPr lang="cs-CZ"/>
            </a:p>
          </p:txBody>
        </p:sp>
        <p:sp>
          <p:nvSpPr>
            <p:cNvPr id="14" name="Oval 22"/>
            <p:cNvSpPr>
              <a:spLocks noChangeArrowheads="1"/>
            </p:cNvSpPr>
            <p:nvPr/>
          </p:nvSpPr>
          <p:spPr bwMode="auto">
            <a:xfrm>
              <a:off x="7164288" y="4215866"/>
              <a:ext cx="332928" cy="691038"/>
            </a:xfrm>
            <a:prstGeom prst="ellipse">
              <a:avLst/>
            </a:prstGeom>
            <a:noFill/>
            <a:ln w="19050">
              <a:solidFill>
                <a:srgbClr val="FF0303"/>
              </a:solidFill>
              <a:round/>
              <a:headEnd/>
              <a:tailEnd/>
            </a:ln>
          </p:spPr>
          <p:txBody>
            <a:bodyPr wrap="none" anchor="ctr"/>
            <a:lstStyle/>
            <a:p>
              <a:endParaRPr lang="cs-CZ"/>
            </a:p>
          </p:txBody>
        </p:sp>
        <p:sp>
          <p:nvSpPr>
            <p:cNvPr id="15" name="Oval 23"/>
            <p:cNvSpPr>
              <a:spLocks noChangeArrowheads="1"/>
            </p:cNvSpPr>
            <p:nvPr/>
          </p:nvSpPr>
          <p:spPr bwMode="auto">
            <a:xfrm>
              <a:off x="7164288" y="2780928"/>
              <a:ext cx="332928" cy="691038"/>
            </a:xfrm>
            <a:prstGeom prst="ellipse">
              <a:avLst/>
            </a:prstGeom>
            <a:noFill/>
            <a:ln w="19050">
              <a:solidFill>
                <a:srgbClr val="FF0303"/>
              </a:solidFill>
              <a:round/>
              <a:headEnd/>
              <a:tailEnd/>
            </a:ln>
          </p:spPr>
          <p:txBody>
            <a:bodyPr wrap="none" anchor="ctr"/>
            <a:lstStyle/>
            <a:p>
              <a:endParaRPr lang="cs-CZ"/>
            </a:p>
          </p:txBody>
        </p:sp>
        <p:grpSp>
          <p:nvGrpSpPr>
            <p:cNvPr id="16" name="Group 7"/>
            <p:cNvGrpSpPr>
              <a:grpSpLocks/>
            </p:cNvGrpSpPr>
            <p:nvPr/>
          </p:nvGrpSpPr>
          <p:grpSpPr bwMode="auto">
            <a:xfrm>
              <a:off x="1269972" y="2877123"/>
              <a:ext cx="6038331" cy="3480832"/>
              <a:chOff x="1292" y="1909"/>
              <a:chExt cx="3901" cy="2163"/>
            </a:xfrm>
          </p:grpSpPr>
          <p:sp>
            <p:nvSpPr>
              <p:cNvPr id="28" name="Freeform 8"/>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cap="flat" cmpd="sng">
                <a:solidFill>
                  <a:schemeClr val="hlink"/>
                </a:solidFill>
                <a:prstDash val="solid"/>
                <a:round/>
                <a:headEnd type="none" w="med" len="med"/>
                <a:tailEnd type="none" w="med" len="med"/>
              </a:ln>
            </p:spPr>
            <p:txBody>
              <a:bodyPr>
                <a:spAutoFit/>
              </a:bodyPr>
              <a:lstStyle/>
              <a:p>
                <a:endParaRPr lang="en-US"/>
              </a:p>
            </p:txBody>
          </p:sp>
          <p:sp>
            <p:nvSpPr>
              <p:cNvPr id="29" name="Line 9"/>
              <p:cNvSpPr>
                <a:spLocks noChangeShapeType="1"/>
              </p:cNvSpPr>
              <p:nvPr/>
            </p:nvSpPr>
            <p:spPr bwMode="auto">
              <a:xfrm flipV="1">
                <a:off x="5193" y="1909"/>
                <a:ext cx="0" cy="1996"/>
              </a:xfrm>
              <a:prstGeom prst="line">
                <a:avLst/>
              </a:prstGeom>
              <a:noFill/>
              <a:ln w="57150">
                <a:solidFill>
                  <a:schemeClr val="hlink"/>
                </a:solidFill>
                <a:round/>
                <a:headEnd/>
                <a:tailEnd/>
              </a:ln>
            </p:spPr>
            <p:txBody>
              <a:bodyPr>
                <a:spAutoFit/>
              </a:bodyPr>
              <a:lstStyle/>
              <a:p>
                <a:endParaRPr lang="en-US"/>
              </a:p>
            </p:txBody>
          </p:sp>
        </p:grpSp>
        <p:grpSp>
          <p:nvGrpSpPr>
            <p:cNvPr id="17" name="Group 11"/>
            <p:cNvGrpSpPr>
              <a:grpSpLocks/>
            </p:cNvGrpSpPr>
            <p:nvPr/>
          </p:nvGrpSpPr>
          <p:grpSpPr bwMode="auto">
            <a:xfrm>
              <a:off x="4211960" y="3068969"/>
              <a:ext cx="3096362" cy="2677756"/>
              <a:chOff x="3334" y="915"/>
              <a:chExt cx="4619" cy="2763"/>
            </a:xfrm>
          </p:grpSpPr>
          <p:sp>
            <p:nvSpPr>
              <p:cNvPr id="26" name="Line 12"/>
              <p:cNvSpPr>
                <a:spLocks noChangeShapeType="1"/>
              </p:cNvSpPr>
              <p:nvPr/>
            </p:nvSpPr>
            <p:spPr bwMode="auto">
              <a:xfrm flipH="1">
                <a:off x="3345" y="915"/>
                <a:ext cx="4608" cy="2763"/>
              </a:xfrm>
              <a:prstGeom prst="line">
                <a:avLst/>
              </a:prstGeom>
              <a:noFill/>
              <a:ln w="22225">
                <a:solidFill>
                  <a:schemeClr val="tx1"/>
                </a:solidFill>
                <a:round/>
                <a:headEnd type="triangle" w="med" len="med"/>
                <a:tailEnd/>
              </a:ln>
            </p:spPr>
            <p:txBody>
              <a:bodyPr wrap="square" lIns="0" tIns="0" rIns="0" bIns="0" anchor="ctr">
                <a:spAutoFit/>
              </a:bodyPr>
              <a:lstStyle/>
              <a:p>
                <a:endParaRPr lang="en-US"/>
              </a:p>
            </p:txBody>
          </p:sp>
          <p:sp>
            <p:nvSpPr>
              <p:cNvPr id="27" name="Line 13"/>
              <p:cNvSpPr>
                <a:spLocks noChangeShapeType="1"/>
              </p:cNvSpPr>
              <p:nvPr/>
            </p:nvSpPr>
            <p:spPr bwMode="auto">
              <a:xfrm flipH="1">
                <a:off x="3334" y="2550"/>
                <a:ext cx="4619" cy="1128"/>
              </a:xfrm>
              <a:prstGeom prst="line">
                <a:avLst/>
              </a:prstGeom>
              <a:noFill/>
              <a:ln w="22225">
                <a:solidFill>
                  <a:schemeClr val="tx1"/>
                </a:solidFill>
                <a:round/>
                <a:headEnd type="triangle" w="med" len="med"/>
                <a:tailEnd/>
              </a:ln>
            </p:spPr>
            <p:txBody>
              <a:bodyPr wrap="square" lIns="0" tIns="0" rIns="0" bIns="0" anchor="ctr">
                <a:spAutoFit/>
              </a:bodyPr>
              <a:lstStyle/>
              <a:p>
                <a:endParaRPr lang="en-US"/>
              </a:p>
            </p:txBody>
          </p:sp>
        </p:grpSp>
        <p:sp>
          <p:nvSpPr>
            <p:cNvPr id="18" name="Line 15"/>
            <p:cNvSpPr>
              <a:spLocks noChangeShapeType="1"/>
            </p:cNvSpPr>
            <p:nvPr/>
          </p:nvSpPr>
          <p:spPr bwMode="auto">
            <a:xfrm>
              <a:off x="3131840" y="3284984"/>
              <a:ext cx="1080120" cy="2442572"/>
            </a:xfrm>
            <a:prstGeom prst="line">
              <a:avLst/>
            </a:prstGeom>
            <a:noFill/>
            <a:ln w="22225">
              <a:solidFill>
                <a:schemeClr val="tx1"/>
              </a:solidFill>
              <a:round/>
              <a:headEnd type="triangle" w="med" len="med"/>
              <a:tailEnd/>
            </a:ln>
          </p:spPr>
          <p:txBody>
            <a:bodyPr wrap="square" lIns="0" tIns="0" rIns="0" bIns="0" anchor="ctr">
              <a:spAutoFit/>
            </a:bodyPr>
            <a:lstStyle/>
            <a:p>
              <a:endParaRPr lang="en-US"/>
            </a:p>
          </p:txBody>
        </p:sp>
        <p:sp>
          <p:nvSpPr>
            <p:cNvPr id="19" name="Line 20"/>
            <p:cNvSpPr>
              <a:spLocks noChangeShapeType="1"/>
            </p:cNvSpPr>
            <p:nvPr/>
          </p:nvSpPr>
          <p:spPr bwMode="auto">
            <a:xfrm flipH="1" flipV="1">
              <a:off x="2051719" y="4509120"/>
              <a:ext cx="2160239" cy="1224136"/>
            </a:xfrm>
            <a:prstGeom prst="line">
              <a:avLst/>
            </a:prstGeom>
            <a:noFill/>
            <a:ln w="28575">
              <a:solidFill>
                <a:srgbClr val="00B050"/>
              </a:solidFill>
              <a:round/>
              <a:headEnd type="triangle" w="med" len="med"/>
              <a:tailEnd/>
            </a:ln>
          </p:spPr>
          <p:txBody>
            <a:bodyPr/>
            <a:lstStyle/>
            <a:p>
              <a:endParaRPr lang="en-US"/>
            </a:p>
          </p:txBody>
        </p:sp>
        <p:sp>
          <p:nvSpPr>
            <p:cNvPr id="20" name="Oblouk 19"/>
            <p:cNvSpPr/>
            <p:nvPr/>
          </p:nvSpPr>
          <p:spPr>
            <a:xfrm rot="4160673">
              <a:off x="3881609" y="5233659"/>
              <a:ext cx="785026" cy="760382"/>
            </a:xfrm>
            <a:prstGeom prst="arc">
              <a:avLst>
                <a:gd name="adj1" fmla="val 4957770"/>
                <a:gd name="adj2" fmla="val 19234229"/>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ovéPole 20"/>
            <p:cNvSpPr txBox="1"/>
            <p:nvPr/>
          </p:nvSpPr>
          <p:spPr>
            <a:xfrm>
              <a:off x="1979712" y="5085184"/>
              <a:ext cx="1343253" cy="369332"/>
            </a:xfrm>
            <a:prstGeom prst="rect">
              <a:avLst/>
            </a:prstGeom>
            <a:noFill/>
          </p:spPr>
          <p:txBody>
            <a:bodyPr wrap="none" rtlCol="0">
              <a:spAutoFit/>
            </a:bodyPr>
            <a:lstStyle/>
            <a:p>
              <a:r>
                <a:rPr lang="en-US" dirty="0" smtClean="0"/>
                <a:t>Primary </a:t>
              </a:r>
              <a:r>
                <a:rPr lang="en-US" dirty="0" smtClean="0"/>
                <a:t>rays</a:t>
              </a:r>
              <a:endParaRPr lang="en-US" dirty="0"/>
            </a:p>
          </p:txBody>
        </p:sp>
        <p:sp>
          <p:nvSpPr>
            <p:cNvPr id="22" name="TextovéPole 21"/>
            <p:cNvSpPr txBox="1"/>
            <p:nvPr/>
          </p:nvSpPr>
          <p:spPr>
            <a:xfrm>
              <a:off x="3635896" y="5805264"/>
              <a:ext cx="1148071" cy="369332"/>
            </a:xfrm>
            <a:prstGeom prst="rect">
              <a:avLst/>
            </a:prstGeom>
            <a:noFill/>
          </p:spPr>
          <p:txBody>
            <a:bodyPr wrap="none" rtlCol="0">
              <a:spAutoFit/>
            </a:bodyPr>
            <a:lstStyle/>
            <a:p>
              <a:r>
                <a:rPr lang="en-US" dirty="0" smtClean="0"/>
                <a:t>BRDF lobe</a:t>
              </a:r>
              <a:endParaRPr lang="en-US" dirty="0"/>
            </a:p>
          </p:txBody>
        </p:sp>
        <p:sp>
          <p:nvSpPr>
            <p:cNvPr id="23" name="TextovéPole 22"/>
            <p:cNvSpPr txBox="1"/>
            <p:nvPr/>
          </p:nvSpPr>
          <p:spPr>
            <a:xfrm>
              <a:off x="7434443" y="4221088"/>
              <a:ext cx="729239" cy="646331"/>
            </a:xfrm>
            <a:prstGeom prst="rect">
              <a:avLst/>
            </a:prstGeom>
            <a:noFill/>
          </p:spPr>
          <p:txBody>
            <a:bodyPr wrap="none" rtlCol="0">
              <a:spAutoFit/>
            </a:bodyPr>
            <a:lstStyle/>
            <a:p>
              <a:r>
                <a:rPr lang="en-US" dirty="0" smtClean="0"/>
                <a:t>PM</a:t>
              </a:r>
            </a:p>
            <a:p>
              <a:r>
                <a:rPr lang="en-US" dirty="0" smtClean="0"/>
                <a:t>query</a:t>
              </a:r>
              <a:endParaRPr lang="en-US" dirty="0"/>
            </a:p>
          </p:txBody>
        </p:sp>
        <p:sp>
          <p:nvSpPr>
            <p:cNvPr id="24" name="Line 20"/>
            <p:cNvSpPr>
              <a:spLocks noChangeShapeType="1"/>
            </p:cNvSpPr>
            <p:nvPr/>
          </p:nvSpPr>
          <p:spPr bwMode="auto">
            <a:xfrm flipV="1">
              <a:off x="1835696" y="4509120"/>
              <a:ext cx="216024" cy="1656184"/>
            </a:xfrm>
            <a:prstGeom prst="line">
              <a:avLst/>
            </a:prstGeom>
            <a:noFill/>
            <a:ln w="28575">
              <a:solidFill>
                <a:srgbClr val="00B050"/>
              </a:solidFill>
              <a:round/>
              <a:headEnd type="triangle" w="med" len="med"/>
              <a:tailEnd/>
            </a:ln>
          </p:spPr>
          <p:txBody>
            <a:bodyPr/>
            <a:lstStyle/>
            <a:p>
              <a:endParaRPr lang="en-US"/>
            </a:p>
          </p:txBody>
        </p:sp>
        <p:sp>
          <p:nvSpPr>
            <p:cNvPr id="25" name="TextovéPole 24"/>
            <p:cNvSpPr txBox="1"/>
            <p:nvPr/>
          </p:nvSpPr>
          <p:spPr>
            <a:xfrm>
              <a:off x="4139952" y="3717032"/>
              <a:ext cx="1589794" cy="369332"/>
            </a:xfrm>
            <a:prstGeom prst="rect">
              <a:avLst/>
            </a:prstGeom>
            <a:noFill/>
          </p:spPr>
          <p:txBody>
            <a:bodyPr wrap="none" rtlCol="0">
              <a:spAutoFit/>
            </a:bodyPr>
            <a:lstStyle/>
            <a:p>
              <a:r>
                <a:rPr lang="en-US" dirty="0" smtClean="0"/>
                <a:t>Secondary rays</a:t>
              </a:r>
              <a:endParaRPr lang="en-U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PM issues</a:t>
            </a:r>
            <a:endParaRPr lang="en-US" dirty="0"/>
          </a:p>
        </p:txBody>
      </p:sp>
      <p:sp>
        <p:nvSpPr>
          <p:cNvPr id="9" name="Zástupný symbol pro obsah 8"/>
          <p:cNvSpPr>
            <a:spLocks noGrp="1"/>
          </p:cNvSpPr>
          <p:nvPr>
            <p:ph idx="1"/>
          </p:nvPr>
        </p:nvSpPr>
        <p:spPr/>
        <p:txBody>
          <a:bodyPr/>
          <a:lstStyle/>
          <a:p>
            <a:pPr marL="514350" indent="-514350">
              <a:buClr>
                <a:schemeClr val="accent1"/>
              </a:buClr>
              <a:buFont typeface="+mj-lt"/>
              <a:buAutoNum type="arabicPeriod"/>
            </a:pPr>
            <a:r>
              <a:rPr lang="en-US" dirty="0" smtClean="0"/>
              <a:t>Correlated queries</a:t>
            </a:r>
          </a:p>
          <a:p>
            <a:pPr>
              <a:buClr>
                <a:schemeClr val="accent1"/>
              </a:buClr>
              <a:buNone/>
            </a:pPr>
            <a:endParaRPr lang="en-US" dirty="0"/>
          </a:p>
        </p:txBody>
      </p:sp>
      <p:pic>
        <p:nvPicPr>
          <p:cNvPr id="10" name="Obrázek 9" descr="correlatedQueries.png"/>
          <p:cNvPicPr>
            <a:picLocks noChangeAspect="1"/>
          </p:cNvPicPr>
          <p:nvPr/>
        </p:nvPicPr>
        <p:blipFill>
          <a:blip r:embed="rId3" cstate="print"/>
          <a:stretch>
            <a:fillRect/>
          </a:stretch>
        </p:blipFill>
        <p:spPr>
          <a:xfrm>
            <a:off x="827584" y="2276872"/>
            <a:ext cx="7371429" cy="4228572"/>
          </a:xfrm>
          <a:prstGeom prst="rect">
            <a:avLst/>
          </a:prstGeom>
        </p:spPr>
      </p:pic>
      <p:pic>
        <p:nvPicPr>
          <p:cNvPr id="5" name="Obrázek 4" descr="color-on-transparent-1200dpi.png"/>
          <p:cNvPicPr>
            <a:picLocks noChangeAspect="1"/>
          </p:cNvPicPr>
          <p:nvPr/>
        </p:nvPicPr>
        <p:blipFill>
          <a:blip r:embed="rId4" cstate="print"/>
          <a:stretch>
            <a:fillRect/>
          </a:stretch>
        </p:blipFill>
        <p:spPr>
          <a:xfrm>
            <a:off x="323528" y="260648"/>
            <a:ext cx="1948438" cy="1045466"/>
          </a:xfrm>
          <a:prstGeom prst="rect">
            <a:avLst/>
          </a:prstGeom>
        </p:spPr>
      </p:pic>
      <p:sp>
        <p:nvSpPr>
          <p:cNvPr id="6" name="Zástupný symbol pro číslo snímku 5"/>
          <p:cNvSpPr>
            <a:spLocks noGrp="1"/>
          </p:cNvSpPr>
          <p:nvPr>
            <p:ph type="sldNum" sz="quarter" idx="12"/>
          </p:nvPr>
        </p:nvSpPr>
        <p:spPr/>
        <p:txBody>
          <a:bodyPr/>
          <a:lstStyle/>
          <a:p>
            <a:fld id="{FDFD3350-C626-4043-B399-2E9A1D00188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PM issues</a:t>
            </a:r>
            <a:endParaRPr lang="en-US" dirty="0"/>
          </a:p>
        </p:txBody>
      </p:sp>
      <p:sp>
        <p:nvSpPr>
          <p:cNvPr id="9" name="Zástupný symbol pro obsah 8"/>
          <p:cNvSpPr>
            <a:spLocks noGrp="1"/>
          </p:cNvSpPr>
          <p:nvPr>
            <p:ph idx="1"/>
          </p:nvPr>
        </p:nvSpPr>
        <p:spPr/>
        <p:txBody>
          <a:bodyPr/>
          <a:lstStyle/>
          <a:p>
            <a:pPr marL="514350" indent="-514350">
              <a:buClr>
                <a:schemeClr val="accent1"/>
              </a:buClr>
              <a:buFont typeface="+mj-lt"/>
              <a:buAutoNum type="arabicPeriod" startAt="2"/>
            </a:pPr>
            <a:r>
              <a:rPr lang="en-US" dirty="0" smtClean="0"/>
              <a:t>Radiance estimate variance</a:t>
            </a:r>
          </a:p>
          <a:p>
            <a:pPr>
              <a:buClr>
                <a:schemeClr val="accent1"/>
              </a:buClr>
              <a:buNone/>
            </a:pPr>
            <a:endParaRPr lang="en-US" dirty="0"/>
          </a:p>
        </p:txBody>
      </p:sp>
      <p:pic>
        <p:nvPicPr>
          <p:cNvPr id="10" name="Obrázek 9" descr="correlatedQueries.png"/>
          <p:cNvPicPr>
            <a:picLocks noChangeAspect="1"/>
          </p:cNvPicPr>
          <p:nvPr/>
        </p:nvPicPr>
        <p:blipFill>
          <a:blip r:embed="rId3" cstate="print"/>
          <a:stretch>
            <a:fillRect/>
          </a:stretch>
        </p:blipFill>
        <p:spPr>
          <a:xfrm>
            <a:off x="872979" y="2276872"/>
            <a:ext cx="7371429" cy="4228572"/>
          </a:xfrm>
          <a:prstGeom prst="rect">
            <a:avLst/>
          </a:prstGeom>
        </p:spPr>
      </p:pic>
      <p:pic>
        <p:nvPicPr>
          <p:cNvPr id="5" name="Obrázek 4" descr="color-on-transparent-1200dpi.png"/>
          <p:cNvPicPr>
            <a:picLocks noChangeAspect="1"/>
          </p:cNvPicPr>
          <p:nvPr/>
        </p:nvPicPr>
        <p:blipFill>
          <a:blip r:embed="rId4" cstate="print"/>
          <a:stretch>
            <a:fillRect/>
          </a:stretch>
        </p:blipFill>
        <p:spPr>
          <a:xfrm>
            <a:off x="323528" y="260648"/>
            <a:ext cx="1948438" cy="1045466"/>
          </a:xfrm>
          <a:prstGeom prst="rect">
            <a:avLst/>
          </a:prstGeom>
        </p:spPr>
      </p:pic>
      <p:sp>
        <p:nvSpPr>
          <p:cNvPr id="6" name="Zástupný symbol pro číslo snímku 5"/>
          <p:cNvSpPr>
            <a:spLocks noGrp="1"/>
          </p:cNvSpPr>
          <p:nvPr>
            <p:ph type="sldNum" sz="quarter" idx="12"/>
          </p:nvPr>
        </p:nvSpPr>
        <p:spPr/>
        <p:txBody>
          <a:bodyPr/>
          <a:lstStyle/>
          <a:p>
            <a:fld id="{FDFD3350-C626-4043-B399-2E9A1D001882}"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4900" dirty="0" smtClean="0"/>
              <a:t>Main idea</a:t>
            </a:r>
            <a:endParaRPr lang="en-US" sz="3100" dirty="0"/>
          </a:p>
        </p:txBody>
      </p:sp>
      <p:grpSp>
        <p:nvGrpSpPr>
          <p:cNvPr id="90" name="Skupina 89"/>
          <p:cNvGrpSpPr/>
          <p:nvPr/>
        </p:nvGrpSpPr>
        <p:grpSpPr>
          <a:xfrm>
            <a:off x="1357943" y="1772815"/>
            <a:ext cx="7021763" cy="4318739"/>
            <a:chOff x="1357943" y="1772815"/>
            <a:chExt cx="7021763" cy="4318739"/>
          </a:xfrm>
        </p:grpSpPr>
        <p:sp>
          <p:nvSpPr>
            <p:cNvPr id="47" name="Oval 23"/>
            <p:cNvSpPr>
              <a:spLocks noChangeArrowheads="1"/>
            </p:cNvSpPr>
            <p:nvPr/>
          </p:nvSpPr>
          <p:spPr bwMode="auto">
            <a:xfrm>
              <a:off x="7380312" y="3612380"/>
              <a:ext cx="332928" cy="691038"/>
            </a:xfrm>
            <a:prstGeom prst="ellipse">
              <a:avLst/>
            </a:prstGeom>
            <a:noFill/>
            <a:ln w="19050">
              <a:solidFill>
                <a:srgbClr val="FF0303"/>
              </a:solidFill>
              <a:round/>
              <a:headEnd/>
              <a:tailEnd/>
            </a:ln>
          </p:spPr>
          <p:txBody>
            <a:bodyPr wrap="none" anchor="ctr"/>
            <a:lstStyle/>
            <a:p>
              <a:endParaRPr lang="cs-CZ"/>
            </a:p>
          </p:txBody>
        </p:sp>
        <p:sp>
          <p:nvSpPr>
            <p:cNvPr id="48" name="Volný tvar 47"/>
            <p:cNvSpPr/>
            <p:nvPr/>
          </p:nvSpPr>
          <p:spPr>
            <a:xfrm rot="18168805">
              <a:off x="6784041" y="2792604"/>
              <a:ext cx="197009" cy="1450640"/>
            </a:xfrm>
            <a:custGeom>
              <a:avLst/>
              <a:gdLst>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5" fmla="*/ 98308 w 196616"/>
                <a:gd name="connsiteY5" fmla="*/ 832511 h 1665022"/>
                <a:gd name="connsiteX6" fmla="*/ 19192 w 196616"/>
                <a:gd name="connsiteY6" fmla="*/ 1326676 h 1665022"/>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0" fmla="*/ 19385 w 197009"/>
                <a:gd name="connsiteY0" fmla="*/ 1336791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5" fmla="*/ 98501 w 197009"/>
                <a:gd name="connsiteY5" fmla="*/ 842626 h 1429142"/>
                <a:gd name="connsiteX6" fmla="*/ 19385 w 197009"/>
                <a:gd name="connsiteY6" fmla="*/ 1336791 h 1429142"/>
                <a:gd name="connsiteX0" fmla="*/ 58375 w 197009"/>
                <a:gd name="connsiteY0" fmla="*/ 1429142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0" fmla="*/ 19385 w 197009"/>
                <a:gd name="connsiteY0" fmla="*/ 1336791 h 1450640"/>
                <a:gd name="connsiteX1" fmla="*/ 197 w 197009"/>
                <a:gd name="connsiteY1" fmla="*/ 834937 h 1450640"/>
                <a:gd name="connsiteX2" fmla="*/ 96313 w 197009"/>
                <a:gd name="connsiteY2" fmla="*/ 10322 h 1450640"/>
                <a:gd name="connsiteX3" fmla="*/ 196804 w 197009"/>
                <a:gd name="connsiteY3" fmla="*/ 834417 h 1450640"/>
                <a:gd name="connsiteX4" fmla="*/ 178526 w 197009"/>
                <a:gd name="connsiteY4" fmla="*/ 1326174 h 1450640"/>
                <a:gd name="connsiteX5" fmla="*/ 98501 w 197009"/>
                <a:gd name="connsiteY5" fmla="*/ 842626 h 1450640"/>
                <a:gd name="connsiteX6" fmla="*/ 19385 w 197009"/>
                <a:gd name="connsiteY6" fmla="*/ 1336791 h 1450640"/>
                <a:gd name="connsiteX0" fmla="*/ 58375 w 197009"/>
                <a:gd name="connsiteY0" fmla="*/ 1429142 h 1450640"/>
                <a:gd name="connsiteX1" fmla="*/ 197 w 197009"/>
                <a:gd name="connsiteY1" fmla="*/ 834937 h 1450640"/>
                <a:gd name="connsiteX2" fmla="*/ 96313 w 197009"/>
                <a:gd name="connsiteY2" fmla="*/ 10322 h 1450640"/>
                <a:gd name="connsiteX3" fmla="*/ 196804 w 197009"/>
                <a:gd name="connsiteY3" fmla="*/ 834417 h 1450640"/>
                <a:gd name="connsiteX4" fmla="*/ 157915 w 197009"/>
                <a:gd name="connsiteY4" fmla="*/ 1450640 h 1450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09" h="1450640" stroke="0" extrusionOk="0">
                  <a:moveTo>
                    <a:pt x="19385" y="1336791"/>
                  </a:moveTo>
                  <a:cubicBezTo>
                    <a:pt x="6734" y="1191543"/>
                    <a:pt x="0" y="1015413"/>
                    <a:pt x="197" y="834937"/>
                  </a:cubicBezTo>
                  <a:cubicBezTo>
                    <a:pt x="687" y="385378"/>
                    <a:pt x="43237" y="20326"/>
                    <a:pt x="96313" y="10322"/>
                  </a:cubicBezTo>
                  <a:cubicBezTo>
                    <a:pt x="151070" y="0"/>
                    <a:pt x="196264" y="370622"/>
                    <a:pt x="196804" y="834417"/>
                  </a:cubicBezTo>
                  <a:cubicBezTo>
                    <a:pt x="197009" y="1010585"/>
                    <a:pt x="190609" y="1182762"/>
                    <a:pt x="178526" y="1326174"/>
                  </a:cubicBezTo>
                  <a:lnTo>
                    <a:pt x="98501" y="842626"/>
                  </a:lnTo>
                  <a:lnTo>
                    <a:pt x="19385" y="1336791"/>
                  </a:lnTo>
                  <a:close/>
                </a:path>
                <a:path w="197009" h="1450640" fill="none">
                  <a:moveTo>
                    <a:pt x="58375" y="1429142"/>
                  </a:moveTo>
                  <a:cubicBezTo>
                    <a:pt x="45724" y="1283894"/>
                    <a:pt x="0" y="1015413"/>
                    <a:pt x="197" y="834937"/>
                  </a:cubicBezTo>
                  <a:cubicBezTo>
                    <a:pt x="687" y="385378"/>
                    <a:pt x="43237" y="20326"/>
                    <a:pt x="96313" y="10322"/>
                  </a:cubicBezTo>
                  <a:cubicBezTo>
                    <a:pt x="151070" y="0"/>
                    <a:pt x="196264" y="370622"/>
                    <a:pt x="196804" y="834417"/>
                  </a:cubicBezTo>
                  <a:cubicBezTo>
                    <a:pt x="197009" y="1010585"/>
                    <a:pt x="169998" y="1307228"/>
                    <a:pt x="157915" y="1450640"/>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Přímá spojovací šipka 48"/>
            <p:cNvCxnSpPr/>
            <p:nvPr/>
          </p:nvCxnSpPr>
          <p:spPr>
            <a:xfrm>
              <a:off x="6300192" y="3140967"/>
              <a:ext cx="390059" cy="280822"/>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Přímá spojovací šipka 49"/>
            <p:cNvCxnSpPr/>
            <p:nvPr/>
          </p:nvCxnSpPr>
          <p:spPr>
            <a:xfrm flipV="1">
              <a:off x="6591074" y="3925645"/>
              <a:ext cx="714380" cy="142876"/>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Přímá spojovací šipka 50"/>
            <p:cNvCxnSpPr/>
            <p:nvPr/>
          </p:nvCxnSpPr>
          <p:spPr>
            <a:xfrm rot="10800000" flipH="1" flipV="1">
              <a:off x="6305322" y="3711331"/>
              <a:ext cx="716584" cy="101086"/>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Přímá spojovací šipka 51"/>
            <p:cNvCxnSpPr/>
            <p:nvPr/>
          </p:nvCxnSpPr>
          <p:spPr>
            <a:xfrm rot="16200000" flipH="1">
              <a:off x="6887073" y="3058142"/>
              <a:ext cx="571504" cy="449122"/>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3" name="Elipsa 52"/>
            <p:cNvSpPr/>
            <p:nvPr/>
          </p:nvSpPr>
          <p:spPr>
            <a:xfrm>
              <a:off x="6085878" y="2980120"/>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ipsa 53"/>
            <p:cNvSpPr/>
            <p:nvPr/>
          </p:nvSpPr>
          <p:spPr>
            <a:xfrm>
              <a:off x="6162446" y="3639893"/>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ipsa 54"/>
            <p:cNvSpPr/>
            <p:nvPr/>
          </p:nvSpPr>
          <p:spPr>
            <a:xfrm>
              <a:off x="6519636" y="3997083"/>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Elipsa 55"/>
            <p:cNvSpPr/>
            <p:nvPr/>
          </p:nvSpPr>
          <p:spPr>
            <a:xfrm>
              <a:off x="6805388" y="2854075"/>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7"/>
            <p:cNvGrpSpPr>
              <a:grpSpLocks/>
            </p:cNvGrpSpPr>
            <p:nvPr/>
          </p:nvGrpSpPr>
          <p:grpSpPr bwMode="auto">
            <a:xfrm>
              <a:off x="1485996" y="2445076"/>
              <a:ext cx="6038331" cy="3480834"/>
              <a:chOff x="1292" y="1909"/>
              <a:chExt cx="3901" cy="2163"/>
            </a:xfrm>
          </p:grpSpPr>
          <p:sp>
            <p:nvSpPr>
              <p:cNvPr id="58" name="Freeform 8"/>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cap="flat" cmpd="sng">
                <a:solidFill>
                  <a:schemeClr val="hlink"/>
                </a:solidFill>
                <a:prstDash val="solid"/>
                <a:round/>
                <a:headEnd type="none" w="med" len="med"/>
                <a:tailEnd type="none" w="med" len="med"/>
              </a:ln>
            </p:spPr>
            <p:txBody>
              <a:bodyPr>
                <a:spAutoFit/>
              </a:bodyPr>
              <a:lstStyle/>
              <a:p>
                <a:endParaRPr lang="en-US"/>
              </a:p>
            </p:txBody>
          </p:sp>
          <p:sp>
            <p:nvSpPr>
              <p:cNvPr id="59" name="Line 9"/>
              <p:cNvSpPr>
                <a:spLocks noChangeShapeType="1"/>
              </p:cNvSpPr>
              <p:nvPr/>
            </p:nvSpPr>
            <p:spPr bwMode="auto">
              <a:xfrm flipV="1">
                <a:off x="5193" y="1909"/>
                <a:ext cx="0" cy="1996"/>
              </a:xfrm>
              <a:prstGeom prst="line">
                <a:avLst/>
              </a:prstGeom>
              <a:noFill/>
              <a:ln w="57150">
                <a:solidFill>
                  <a:schemeClr val="hlink"/>
                </a:solidFill>
                <a:round/>
                <a:headEnd/>
                <a:tailEnd/>
              </a:ln>
            </p:spPr>
            <p:txBody>
              <a:bodyPr>
                <a:spAutoFit/>
              </a:bodyPr>
              <a:lstStyle/>
              <a:p>
                <a:endParaRPr lang="en-US"/>
              </a:p>
            </p:txBody>
          </p:sp>
        </p:grpSp>
        <p:pic>
          <p:nvPicPr>
            <p:cNvPr id="60" name="Obrázek 59" descr="eye.png"/>
            <p:cNvPicPr>
              <a:picLocks noChangeAspect="1"/>
            </p:cNvPicPr>
            <p:nvPr/>
          </p:nvPicPr>
          <p:blipFill>
            <a:blip r:embed="rId3" cstate="print"/>
            <a:stretch>
              <a:fillRect/>
            </a:stretch>
          </p:blipFill>
          <p:spPr>
            <a:xfrm>
              <a:off x="1357943" y="3428999"/>
              <a:ext cx="1269841" cy="990476"/>
            </a:xfrm>
            <a:prstGeom prst="rect">
              <a:avLst/>
            </a:prstGeom>
          </p:spPr>
        </p:pic>
        <p:sp>
          <p:nvSpPr>
            <p:cNvPr id="61" name="Line 20"/>
            <p:cNvSpPr>
              <a:spLocks noChangeShapeType="1"/>
            </p:cNvSpPr>
            <p:nvPr/>
          </p:nvSpPr>
          <p:spPr bwMode="auto">
            <a:xfrm flipH="1" flipV="1">
              <a:off x="2267743" y="4077071"/>
              <a:ext cx="2160239" cy="1224136"/>
            </a:xfrm>
            <a:prstGeom prst="line">
              <a:avLst/>
            </a:prstGeom>
            <a:noFill/>
            <a:ln w="25400">
              <a:solidFill>
                <a:srgbClr val="00B050"/>
              </a:solidFill>
              <a:round/>
              <a:headEnd type="triangle" w="med" len="med"/>
              <a:tailEnd/>
            </a:ln>
          </p:spPr>
          <p:txBody>
            <a:bodyPr/>
            <a:lstStyle/>
            <a:p>
              <a:endParaRPr lang="en-US"/>
            </a:p>
          </p:txBody>
        </p:sp>
        <p:sp>
          <p:nvSpPr>
            <p:cNvPr id="62" name="Line 15"/>
            <p:cNvSpPr>
              <a:spLocks noChangeShapeType="1"/>
            </p:cNvSpPr>
            <p:nvPr/>
          </p:nvSpPr>
          <p:spPr bwMode="auto">
            <a:xfrm flipH="1">
              <a:off x="4427984" y="3861047"/>
              <a:ext cx="3096344" cy="1434460"/>
            </a:xfrm>
            <a:prstGeom prst="line">
              <a:avLst/>
            </a:prstGeom>
            <a:noFill/>
            <a:ln w="15875">
              <a:solidFill>
                <a:srgbClr val="00B050"/>
              </a:solidFill>
              <a:round/>
              <a:headEnd type="triangle" w="med" len="med"/>
              <a:tailEnd/>
            </a:ln>
          </p:spPr>
          <p:txBody>
            <a:bodyPr wrap="square" lIns="0" tIns="0" rIns="0" bIns="0" anchor="ctr">
              <a:spAutoFit/>
            </a:bodyPr>
            <a:lstStyle/>
            <a:p>
              <a:endParaRPr lang="en-US"/>
            </a:p>
          </p:txBody>
        </p:sp>
        <p:sp>
          <p:nvSpPr>
            <p:cNvPr id="63" name="TextovéPole 62"/>
            <p:cNvSpPr txBox="1"/>
            <p:nvPr/>
          </p:nvSpPr>
          <p:spPr>
            <a:xfrm>
              <a:off x="7650467" y="3789039"/>
              <a:ext cx="729239" cy="646331"/>
            </a:xfrm>
            <a:prstGeom prst="rect">
              <a:avLst/>
            </a:prstGeom>
            <a:noFill/>
          </p:spPr>
          <p:txBody>
            <a:bodyPr wrap="none" rtlCol="0">
              <a:spAutoFit/>
            </a:bodyPr>
            <a:lstStyle/>
            <a:p>
              <a:r>
                <a:rPr lang="en-US" dirty="0" smtClean="0"/>
                <a:t>PM</a:t>
              </a:r>
            </a:p>
            <a:p>
              <a:r>
                <a:rPr lang="en-US" dirty="0" smtClean="0"/>
                <a:t>query</a:t>
              </a:r>
              <a:endParaRPr lang="en-US" dirty="0"/>
            </a:p>
          </p:txBody>
        </p:sp>
        <p:sp>
          <p:nvSpPr>
            <p:cNvPr id="64" name="Volný tvar 63"/>
            <p:cNvSpPr/>
            <p:nvPr/>
          </p:nvSpPr>
          <p:spPr>
            <a:xfrm rot="3804245">
              <a:off x="4973897" y="4260543"/>
              <a:ext cx="197009" cy="1528662"/>
            </a:xfrm>
            <a:custGeom>
              <a:avLst/>
              <a:gdLst>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5" fmla="*/ 98308 w 196616"/>
                <a:gd name="connsiteY5" fmla="*/ 832511 h 1665022"/>
                <a:gd name="connsiteX6" fmla="*/ 19192 w 196616"/>
                <a:gd name="connsiteY6" fmla="*/ 1326676 h 1665022"/>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0" fmla="*/ 19385 w 197009"/>
                <a:gd name="connsiteY0" fmla="*/ 1336791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5" fmla="*/ 98501 w 197009"/>
                <a:gd name="connsiteY5" fmla="*/ 842626 h 1429142"/>
                <a:gd name="connsiteX6" fmla="*/ 19385 w 197009"/>
                <a:gd name="connsiteY6" fmla="*/ 1336791 h 1429142"/>
                <a:gd name="connsiteX0" fmla="*/ 58375 w 197009"/>
                <a:gd name="connsiteY0" fmla="*/ 1429142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0" fmla="*/ 19385 w 197009"/>
                <a:gd name="connsiteY0" fmla="*/ 1336791 h 1450640"/>
                <a:gd name="connsiteX1" fmla="*/ 197 w 197009"/>
                <a:gd name="connsiteY1" fmla="*/ 834937 h 1450640"/>
                <a:gd name="connsiteX2" fmla="*/ 96313 w 197009"/>
                <a:gd name="connsiteY2" fmla="*/ 10322 h 1450640"/>
                <a:gd name="connsiteX3" fmla="*/ 196804 w 197009"/>
                <a:gd name="connsiteY3" fmla="*/ 834417 h 1450640"/>
                <a:gd name="connsiteX4" fmla="*/ 178526 w 197009"/>
                <a:gd name="connsiteY4" fmla="*/ 1326174 h 1450640"/>
                <a:gd name="connsiteX5" fmla="*/ 98501 w 197009"/>
                <a:gd name="connsiteY5" fmla="*/ 842626 h 1450640"/>
                <a:gd name="connsiteX6" fmla="*/ 19385 w 197009"/>
                <a:gd name="connsiteY6" fmla="*/ 1336791 h 1450640"/>
                <a:gd name="connsiteX0" fmla="*/ 58375 w 197009"/>
                <a:gd name="connsiteY0" fmla="*/ 1429142 h 1450640"/>
                <a:gd name="connsiteX1" fmla="*/ 197 w 197009"/>
                <a:gd name="connsiteY1" fmla="*/ 834937 h 1450640"/>
                <a:gd name="connsiteX2" fmla="*/ 96313 w 197009"/>
                <a:gd name="connsiteY2" fmla="*/ 10322 h 1450640"/>
                <a:gd name="connsiteX3" fmla="*/ 196804 w 197009"/>
                <a:gd name="connsiteY3" fmla="*/ 834417 h 1450640"/>
                <a:gd name="connsiteX4" fmla="*/ 157915 w 197009"/>
                <a:gd name="connsiteY4" fmla="*/ 1450640 h 1450640"/>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57915 w 197009"/>
                <a:gd name="connsiteY4" fmla="*/ 1450640 h 1528662"/>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21483 w 197009"/>
                <a:gd name="connsiteY4" fmla="*/ 1496511 h 152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09" h="1528662" stroke="0" extrusionOk="0">
                  <a:moveTo>
                    <a:pt x="19385" y="1336791"/>
                  </a:moveTo>
                  <a:cubicBezTo>
                    <a:pt x="6734" y="1191543"/>
                    <a:pt x="0" y="1015413"/>
                    <a:pt x="197" y="834937"/>
                  </a:cubicBezTo>
                  <a:cubicBezTo>
                    <a:pt x="687" y="385378"/>
                    <a:pt x="43237" y="20326"/>
                    <a:pt x="96313" y="10322"/>
                  </a:cubicBezTo>
                  <a:cubicBezTo>
                    <a:pt x="151070" y="0"/>
                    <a:pt x="196264" y="370622"/>
                    <a:pt x="196804" y="834417"/>
                  </a:cubicBezTo>
                  <a:cubicBezTo>
                    <a:pt x="197009" y="1010585"/>
                    <a:pt x="190609" y="1182762"/>
                    <a:pt x="178526" y="1326174"/>
                  </a:cubicBezTo>
                  <a:lnTo>
                    <a:pt x="98501" y="842626"/>
                  </a:lnTo>
                  <a:lnTo>
                    <a:pt x="19385" y="1336791"/>
                  </a:lnTo>
                  <a:close/>
                </a:path>
                <a:path w="197009" h="1528662" fill="none">
                  <a:moveTo>
                    <a:pt x="24857" y="1528662"/>
                  </a:moveTo>
                  <a:cubicBezTo>
                    <a:pt x="12206" y="1383414"/>
                    <a:pt x="0" y="1015413"/>
                    <a:pt x="197" y="834937"/>
                  </a:cubicBezTo>
                  <a:cubicBezTo>
                    <a:pt x="687" y="385378"/>
                    <a:pt x="43237" y="20326"/>
                    <a:pt x="96313" y="10322"/>
                  </a:cubicBezTo>
                  <a:cubicBezTo>
                    <a:pt x="151070" y="0"/>
                    <a:pt x="196264" y="370622"/>
                    <a:pt x="196804" y="834417"/>
                  </a:cubicBezTo>
                  <a:cubicBezTo>
                    <a:pt x="197009" y="1010585"/>
                    <a:pt x="133566" y="1353099"/>
                    <a:pt x="121483" y="1496511"/>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5" name="Přímá spojovací šipka 64"/>
            <p:cNvCxnSpPr/>
            <p:nvPr/>
          </p:nvCxnSpPr>
          <p:spPr>
            <a:xfrm rot="7235440">
              <a:off x="5312989" y="4653958"/>
              <a:ext cx="390059" cy="280822"/>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6" name="Přímá spojovací šipka 65"/>
            <p:cNvCxnSpPr/>
            <p:nvPr/>
          </p:nvCxnSpPr>
          <p:spPr>
            <a:xfrm rot="7235440" flipV="1">
              <a:off x="4304178" y="4748699"/>
              <a:ext cx="714380" cy="142876"/>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Přímá spojovací šipka 66"/>
            <p:cNvCxnSpPr/>
            <p:nvPr/>
          </p:nvCxnSpPr>
          <p:spPr>
            <a:xfrm rot="18035440" flipH="1" flipV="1">
              <a:off x="4650409" y="4644258"/>
              <a:ext cx="716584" cy="101086"/>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Přímá spojovací šipka 67"/>
            <p:cNvCxnSpPr/>
            <p:nvPr/>
          </p:nvCxnSpPr>
          <p:spPr>
            <a:xfrm rot="1835440" flipH="1">
              <a:off x="4876293" y="5152432"/>
              <a:ext cx="571504" cy="449122"/>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9" name="Elipsa 68"/>
            <p:cNvSpPr/>
            <p:nvPr/>
          </p:nvSpPr>
          <p:spPr>
            <a:xfrm rot="7235440">
              <a:off x="5806376" y="4549010"/>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Elipsa 69"/>
            <p:cNvSpPr/>
            <p:nvPr/>
          </p:nvSpPr>
          <p:spPr>
            <a:xfrm rot="7235440">
              <a:off x="5199461" y="4279162"/>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lipsa 70"/>
            <p:cNvSpPr/>
            <p:nvPr/>
          </p:nvSpPr>
          <p:spPr>
            <a:xfrm rot="7235440">
              <a:off x="4710209" y="4404866"/>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Elipsa 71"/>
            <p:cNvSpPr/>
            <p:nvPr/>
          </p:nvSpPr>
          <p:spPr>
            <a:xfrm rot="7235440">
              <a:off x="5548719" y="5232526"/>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Přímá spojovací šipka 72"/>
            <p:cNvCxnSpPr>
              <a:stCxn id="62" idx="0"/>
            </p:cNvCxnSpPr>
            <p:nvPr/>
          </p:nvCxnSpPr>
          <p:spPr>
            <a:xfrm rot="5400000" flipH="1">
              <a:off x="5688124" y="2024843"/>
              <a:ext cx="1368152" cy="2304256"/>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4" name="Oval 23"/>
            <p:cNvSpPr>
              <a:spLocks noChangeArrowheads="1"/>
            </p:cNvSpPr>
            <p:nvPr/>
          </p:nvSpPr>
          <p:spPr bwMode="auto">
            <a:xfrm rot="16200000">
              <a:off x="4211960" y="4941167"/>
              <a:ext cx="332928" cy="691038"/>
            </a:xfrm>
            <a:prstGeom prst="ellipse">
              <a:avLst/>
            </a:prstGeom>
            <a:noFill/>
            <a:ln w="19050">
              <a:solidFill>
                <a:srgbClr val="FF0303"/>
              </a:solidFill>
              <a:round/>
              <a:headEnd/>
              <a:tailEnd/>
            </a:ln>
          </p:spPr>
          <p:txBody>
            <a:bodyPr wrap="none" anchor="ctr"/>
            <a:lstStyle/>
            <a:p>
              <a:endParaRPr lang="cs-CZ"/>
            </a:p>
          </p:txBody>
        </p:sp>
        <p:cxnSp>
          <p:nvCxnSpPr>
            <p:cNvPr id="75" name="Přímá spojovací čára 74"/>
            <p:cNvCxnSpPr/>
            <p:nvPr/>
          </p:nvCxnSpPr>
          <p:spPr>
            <a:xfrm rot="5400000" flipH="1">
              <a:off x="4847937" y="-231313"/>
              <a:ext cx="24189" cy="5328591"/>
            </a:xfrm>
            <a:prstGeom prst="line">
              <a:avLst/>
            </a:prstGeom>
            <a:ln w="50800">
              <a:solidFill>
                <a:srgbClr val="003DB8"/>
              </a:solidFill>
            </a:ln>
          </p:spPr>
          <p:style>
            <a:lnRef idx="1">
              <a:schemeClr val="accent1"/>
            </a:lnRef>
            <a:fillRef idx="0">
              <a:schemeClr val="accent1"/>
            </a:fillRef>
            <a:effectRef idx="0">
              <a:schemeClr val="accent1"/>
            </a:effectRef>
            <a:fontRef idx="minor">
              <a:schemeClr val="tx1"/>
            </a:fontRef>
          </p:style>
        </p:cxnSp>
        <p:grpSp>
          <p:nvGrpSpPr>
            <p:cNvPr id="76" name="Skupina 75"/>
            <p:cNvGrpSpPr/>
            <p:nvPr/>
          </p:nvGrpSpPr>
          <p:grpSpPr>
            <a:xfrm rot="10201065">
              <a:off x="3810096" y="2337097"/>
              <a:ext cx="1641181" cy="1322392"/>
              <a:chOff x="3244124" y="3041549"/>
              <a:chExt cx="1641181" cy="1322392"/>
            </a:xfrm>
          </p:grpSpPr>
          <p:sp>
            <p:nvSpPr>
              <p:cNvPr id="77" name="Volný tvar 76"/>
              <p:cNvSpPr/>
              <p:nvPr/>
            </p:nvSpPr>
            <p:spPr>
              <a:xfrm rot="3804245">
                <a:off x="3909950" y="3022930"/>
                <a:ext cx="197009" cy="1528662"/>
              </a:xfrm>
              <a:custGeom>
                <a:avLst/>
                <a:gdLst>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5" fmla="*/ 98308 w 196616"/>
                  <a:gd name="connsiteY5" fmla="*/ 832511 h 1665022"/>
                  <a:gd name="connsiteX6" fmla="*/ 19192 w 196616"/>
                  <a:gd name="connsiteY6" fmla="*/ 1326676 h 1665022"/>
                  <a:gd name="connsiteX0" fmla="*/ 19192 w 196616"/>
                  <a:gd name="connsiteY0" fmla="*/ 1326676 h 1665022"/>
                  <a:gd name="connsiteX1" fmla="*/ 4 w 196616"/>
                  <a:gd name="connsiteY1" fmla="*/ 824822 h 1665022"/>
                  <a:gd name="connsiteX2" fmla="*/ 96120 w 196616"/>
                  <a:gd name="connsiteY2" fmla="*/ 207 h 1665022"/>
                  <a:gd name="connsiteX3" fmla="*/ 196611 w 196616"/>
                  <a:gd name="connsiteY3" fmla="*/ 824302 h 1665022"/>
                  <a:gd name="connsiteX4" fmla="*/ 178333 w 196616"/>
                  <a:gd name="connsiteY4" fmla="*/ 1316059 h 1665022"/>
                  <a:gd name="connsiteX0" fmla="*/ 19385 w 197009"/>
                  <a:gd name="connsiteY0" fmla="*/ 1336791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5" fmla="*/ 98501 w 197009"/>
                  <a:gd name="connsiteY5" fmla="*/ 842626 h 1429142"/>
                  <a:gd name="connsiteX6" fmla="*/ 19385 w 197009"/>
                  <a:gd name="connsiteY6" fmla="*/ 1336791 h 1429142"/>
                  <a:gd name="connsiteX0" fmla="*/ 58375 w 197009"/>
                  <a:gd name="connsiteY0" fmla="*/ 1429142 h 1429142"/>
                  <a:gd name="connsiteX1" fmla="*/ 197 w 197009"/>
                  <a:gd name="connsiteY1" fmla="*/ 834937 h 1429142"/>
                  <a:gd name="connsiteX2" fmla="*/ 96313 w 197009"/>
                  <a:gd name="connsiteY2" fmla="*/ 10322 h 1429142"/>
                  <a:gd name="connsiteX3" fmla="*/ 196804 w 197009"/>
                  <a:gd name="connsiteY3" fmla="*/ 834417 h 1429142"/>
                  <a:gd name="connsiteX4" fmla="*/ 178526 w 197009"/>
                  <a:gd name="connsiteY4" fmla="*/ 1326174 h 1429142"/>
                  <a:gd name="connsiteX0" fmla="*/ 19385 w 197009"/>
                  <a:gd name="connsiteY0" fmla="*/ 1336791 h 1450640"/>
                  <a:gd name="connsiteX1" fmla="*/ 197 w 197009"/>
                  <a:gd name="connsiteY1" fmla="*/ 834937 h 1450640"/>
                  <a:gd name="connsiteX2" fmla="*/ 96313 w 197009"/>
                  <a:gd name="connsiteY2" fmla="*/ 10322 h 1450640"/>
                  <a:gd name="connsiteX3" fmla="*/ 196804 w 197009"/>
                  <a:gd name="connsiteY3" fmla="*/ 834417 h 1450640"/>
                  <a:gd name="connsiteX4" fmla="*/ 178526 w 197009"/>
                  <a:gd name="connsiteY4" fmla="*/ 1326174 h 1450640"/>
                  <a:gd name="connsiteX5" fmla="*/ 98501 w 197009"/>
                  <a:gd name="connsiteY5" fmla="*/ 842626 h 1450640"/>
                  <a:gd name="connsiteX6" fmla="*/ 19385 w 197009"/>
                  <a:gd name="connsiteY6" fmla="*/ 1336791 h 1450640"/>
                  <a:gd name="connsiteX0" fmla="*/ 58375 w 197009"/>
                  <a:gd name="connsiteY0" fmla="*/ 1429142 h 1450640"/>
                  <a:gd name="connsiteX1" fmla="*/ 197 w 197009"/>
                  <a:gd name="connsiteY1" fmla="*/ 834937 h 1450640"/>
                  <a:gd name="connsiteX2" fmla="*/ 96313 w 197009"/>
                  <a:gd name="connsiteY2" fmla="*/ 10322 h 1450640"/>
                  <a:gd name="connsiteX3" fmla="*/ 196804 w 197009"/>
                  <a:gd name="connsiteY3" fmla="*/ 834417 h 1450640"/>
                  <a:gd name="connsiteX4" fmla="*/ 157915 w 197009"/>
                  <a:gd name="connsiteY4" fmla="*/ 1450640 h 1450640"/>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57915 w 197009"/>
                  <a:gd name="connsiteY4" fmla="*/ 1450640 h 1528662"/>
                  <a:gd name="connsiteX0" fmla="*/ 19385 w 197009"/>
                  <a:gd name="connsiteY0" fmla="*/ 1336791 h 1528662"/>
                  <a:gd name="connsiteX1" fmla="*/ 197 w 197009"/>
                  <a:gd name="connsiteY1" fmla="*/ 834937 h 1528662"/>
                  <a:gd name="connsiteX2" fmla="*/ 96313 w 197009"/>
                  <a:gd name="connsiteY2" fmla="*/ 10322 h 1528662"/>
                  <a:gd name="connsiteX3" fmla="*/ 196804 w 197009"/>
                  <a:gd name="connsiteY3" fmla="*/ 834417 h 1528662"/>
                  <a:gd name="connsiteX4" fmla="*/ 178526 w 197009"/>
                  <a:gd name="connsiteY4" fmla="*/ 1326174 h 1528662"/>
                  <a:gd name="connsiteX5" fmla="*/ 98501 w 197009"/>
                  <a:gd name="connsiteY5" fmla="*/ 842626 h 1528662"/>
                  <a:gd name="connsiteX6" fmla="*/ 19385 w 197009"/>
                  <a:gd name="connsiteY6" fmla="*/ 1336791 h 1528662"/>
                  <a:gd name="connsiteX0" fmla="*/ 24857 w 197009"/>
                  <a:gd name="connsiteY0" fmla="*/ 1528662 h 1528662"/>
                  <a:gd name="connsiteX1" fmla="*/ 197 w 197009"/>
                  <a:gd name="connsiteY1" fmla="*/ 834937 h 1528662"/>
                  <a:gd name="connsiteX2" fmla="*/ 96313 w 197009"/>
                  <a:gd name="connsiteY2" fmla="*/ 10322 h 1528662"/>
                  <a:gd name="connsiteX3" fmla="*/ 196804 w 197009"/>
                  <a:gd name="connsiteY3" fmla="*/ 834417 h 1528662"/>
                  <a:gd name="connsiteX4" fmla="*/ 121483 w 197009"/>
                  <a:gd name="connsiteY4" fmla="*/ 1496511 h 152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09" h="1528662" stroke="0" extrusionOk="0">
                    <a:moveTo>
                      <a:pt x="19385" y="1336791"/>
                    </a:moveTo>
                    <a:cubicBezTo>
                      <a:pt x="6734" y="1191543"/>
                      <a:pt x="0" y="1015413"/>
                      <a:pt x="197" y="834937"/>
                    </a:cubicBezTo>
                    <a:cubicBezTo>
                      <a:pt x="687" y="385378"/>
                      <a:pt x="43237" y="20326"/>
                      <a:pt x="96313" y="10322"/>
                    </a:cubicBezTo>
                    <a:cubicBezTo>
                      <a:pt x="151070" y="0"/>
                      <a:pt x="196264" y="370622"/>
                      <a:pt x="196804" y="834417"/>
                    </a:cubicBezTo>
                    <a:cubicBezTo>
                      <a:pt x="197009" y="1010585"/>
                      <a:pt x="190609" y="1182762"/>
                      <a:pt x="178526" y="1326174"/>
                    </a:cubicBezTo>
                    <a:lnTo>
                      <a:pt x="98501" y="842626"/>
                    </a:lnTo>
                    <a:lnTo>
                      <a:pt x="19385" y="1336791"/>
                    </a:lnTo>
                    <a:close/>
                  </a:path>
                  <a:path w="197009" h="1528662" fill="none">
                    <a:moveTo>
                      <a:pt x="24857" y="1528662"/>
                    </a:moveTo>
                    <a:cubicBezTo>
                      <a:pt x="12206" y="1383414"/>
                      <a:pt x="0" y="1015413"/>
                      <a:pt x="197" y="834937"/>
                    </a:cubicBezTo>
                    <a:cubicBezTo>
                      <a:pt x="687" y="385378"/>
                      <a:pt x="43237" y="20326"/>
                      <a:pt x="96313" y="10322"/>
                    </a:cubicBezTo>
                    <a:cubicBezTo>
                      <a:pt x="151070" y="0"/>
                      <a:pt x="196264" y="370622"/>
                      <a:pt x="196804" y="834417"/>
                    </a:cubicBezTo>
                    <a:cubicBezTo>
                      <a:pt x="197009" y="1010585"/>
                      <a:pt x="133566" y="1353099"/>
                      <a:pt x="121483" y="1496511"/>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Přímá spojovací šipka 77"/>
              <p:cNvCxnSpPr/>
              <p:nvPr/>
            </p:nvCxnSpPr>
            <p:spPr>
              <a:xfrm rot="7235440">
                <a:off x="4249042" y="3416345"/>
                <a:ext cx="390059" cy="280822"/>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Přímá spojovací šipka 78"/>
              <p:cNvCxnSpPr/>
              <p:nvPr/>
            </p:nvCxnSpPr>
            <p:spPr>
              <a:xfrm rot="7235440" flipV="1">
                <a:off x="3240231" y="3511086"/>
                <a:ext cx="714380" cy="142876"/>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0" name="Přímá spojovací šipka 79"/>
              <p:cNvCxnSpPr/>
              <p:nvPr/>
            </p:nvCxnSpPr>
            <p:spPr>
              <a:xfrm rot="18035440" flipH="1" flipV="1">
                <a:off x="3586462" y="3406645"/>
                <a:ext cx="716584" cy="101086"/>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1" name="Přímá spojovací šipka 80"/>
              <p:cNvCxnSpPr/>
              <p:nvPr/>
            </p:nvCxnSpPr>
            <p:spPr>
              <a:xfrm rot="1835440" flipH="1">
                <a:off x="3812346" y="3914819"/>
                <a:ext cx="571504" cy="449122"/>
              </a:xfrm>
              <a:prstGeom prst="straightConnector1">
                <a:avLst/>
              </a:prstGeom>
              <a:ln w="15875">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2" name="Elipsa 81"/>
              <p:cNvSpPr/>
              <p:nvPr/>
            </p:nvSpPr>
            <p:spPr>
              <a:xfrm rot="7235440">
                <a:off x="4742429" y="3311397"/>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ipsa 82"/>
              <p:cNvSpPr/>
              <p:nvPr/>
            </p:nvSpPr>
            <p:spPr>
              <a:xfrm rot="7235440">
                <a:off x="4135514" y="3041549"/>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Elipsa 83"/>
              <p:cNvSpPr/>
              <p:nvPr/>
            </p:nvSpPr>
            <p:spPr>
              <a:xfrm rot="7235440">
                <a:off x="3646262" y="3167253"/>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a 84"/>
              <p:cNvSpPr/>
              <p:nvPr/>
            </p:nvSpPr>
            <p:spPr>
              <a:xfrm rot="7235440">
                <a:off x="4484772" y="3994913"/>
                <a:ext cx="142876" cy="142876"/>
              </a:xfrm>
              <a:prstGeom prst="ellipse">
                <a:avLst/>
              </a:prstGeom>
              <a:gradFill flip="none" rotWithShape="1">
                <a:gsLst>
                  <a:gs pos="0">
                    <a:srgbClr val="FFF200"/>
                  </a:gs>
                  <a:gs pos="45000">
                    <a:srgbClr val="FF7A00"/>
                  </a:gs>
                  <a:gs pos="70000">
                    <a:srgbClr val="FF0300"/>
                  </a:gs>
                  <a:gs pos="100000">
                    <a:srgbClr val="4D0808"/>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6" name="Přímá spojovací šipka 85"/>
            <p:cNvCxnSpPr/>
            <p:nvPr/>
          </p:nvCxnSpPr>
          <p:spPr>
            <a:xfrm rot="16200000" flipH="1" flipV="1">
              <a:off x="3771556" y="2242863"/>
              <a:ext cx="1266500" cy="1681836"/>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7" name="Oval 23"/>
            <p:cNvSpPr>
              <a:spLocks noChangeArrowheads="1"/>
            </p:cNvSpPr>
            <p:nvPr/>
          </p:nvSpPr>
          <p:spPr bwMode="auto">
            <a:xfrm rot="16200000">
              <a:off x="5039087" y="2169824"/>
              <a:ext cx="332928" cy="691038"/>
            </a:xfrm>
            <a:prstGeom prst="ellipse">
              <a:avLst/>
            </a:prstGeom>
            <a:noFill/>
            <a:ln w="19050">
              <a:solidFill>
                <a:srgbClr val="FF0303"/>
              </a:solidFill>
              <a:round/>
              <a:headEnd/>
              <a:tailEnd/>
            </a:ln>
          </p:spPr>
          <p:txBody>
            <a:bodyPr wrap="none" anchor="ctr"/>
            <a:lstStyle/>
            <a:p>
              <a:endParaRPr lang="cs-CZ"/>
            </a:p>
          </p:txBody>
        </p:sp>
        <p:sp>
          <p:nvSpPr>
            <p:cNvPr id="88" name="TextovéPole 87"/>
            <p:cNvSpPr txBox="1"/>
            <p:nvPr/>
          </p:nvSpPr>
          <p:spPr>
            <a:xfrm>
              <a:off x="3923928" y="5445223"/>
              <a:ext cx="729239" cy="646331"/>
            </a:xfrm>
            <a:prstGeom prst="rect">
              <a:avLst/>
            </a:prstGeom>
            <a:noFill/>
          </p:spPr>
          <p:txBody>
            <a:bodyPr wrap="none" rtlCol="0">
              <a:spAutoFit/>
            </a:bodyPr>
            <a:lstStyle/>
            <a:p>
              <a:r>
                <a:rPr lang="en-US" dirty="0" smtClean="0"/>
                <a:t>PM</a:t>
              </a:r>
            </a:p>
            <a:p>
              <a:r>
                <a:rPr lang="en-US" dirty="0" smtClean="0"/>
                <a:t>query</a:t>
              </a:r>
              <a:endParaRPr lang="en-US" dirty="0"/>
            </a:p>
          </p:txBody>
        </p:sp>
        <p:sp>
          <p:nvSpPr>
            <p:cNvPr id="89" name="TextovéPole 88"/>
            <p:cNvSpPr txBox="1"/>
            <p:nvPr/>
          </p:nvSpPr>
          <p:spPr>
            <a:xfrm>
              <a:off x="5436096" y="1772815"/>
              <a:ext cx="729239" cy="646331"/>
            </a:xfrm>
            <a:prstGeom prst="rect">
              <a:avLst/>
            </a:prstGeom>
            <a:noFill/>
          </p:spPr>
          <p:txBody>
            <a:bodyPr wrap="none" rtlCol="0">
              <a:spAutoFit/>
            </a:bodyPr>
            <a:lstStyle/>
            <a:p>
              <a:r>
                <a:rPr lang="en-US" dirty="0" smtClean="0"/>
                <a:t>PM</a:t>
              </a:r>
            </a:p>
            <a:p>
              <a:r>
                <a:rPr lang="en-US" dirty="0" smtClean="0"/>
                <a:t>query</a:t>
              </a:r>
              <a:endParaRPr lang="en-US" dirty="0"/>
            </a:p>
          </p:txBody>
        </p:sp>
      </p:grpSp>
      <p:pic>
        <p:nvPicPr>
          <p:cNvPr id="91" name="Obrázek 90" descr="color-on-transparent-1200dpi.png"/>
          <p:cNvPicPr>
            <a:picLocks noChangeAspect="1"/>
          </p:cNvPicPr>
          <p:nvPr/>
        </p:nvPicPr>
        <p:blipFill>
          <a:blip r:embed="rId4" cstate="print"/>
          <a:stretch>
            <a:fillRect/>
          </a:stretch>
        </p:blipFill>
        <p:spPr>
          <a:xfrm>
            <a:off x="323528" y="260648"/>
            <a:ext cx="1948438" cy="1045466"/>
          </a:xfrm>
          <a:prstGeom prst="rect">
            <a:avLst/>
          </a:prstGeom>
        </p:spPr>
      </p:pic>
      <p:sp>
        <p:nvSpPr>
          <p:cNvPr id="92" name="Zástupný symbol pro číslo snímku 91"/>
          <p:cNvSpPr>
            <a:spLocks noGrp="1"/>
          </p:cNvSpPr>
          <p:nvPr>
            <p:ph type="sldNum" sz="quarter" idx="12"/>
          </p:nvPr>
        </p:nvSpPr>
        <p:spPr/>
        <p:txBody>
          <a:bodyPr/>
          <a:lstStyle/>
          <a:p>
            <a:fld id="{FDFD3350-C626-4043-B399-2E9A1D001882}"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9422</TotalTime>
  <Words>995</Words>
  <Application>Microsoft Office PowerPoint</Application>
  <PresentationFormat>Předvádění na obrazovce (4:3)</PresentationFormat>
  <Paragraphs>220</Paragraphs>
  <Slides>22</Slides>
  <Notes>18</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22</vt:i4>
      </vt:variant>
    </vt:vector>
  </HeadingPairs>
  <TitlesOfParts>
    <vt:vector size="24" baseType="lpstr">
      <vt:lpstr>Motiv sady Office</vt:lpstr>
      <vt:lpstr>Editor rovnic 3.0</vt:lpstr>
      <vt:lpstr>Bidirectional Photon Mapping</vt:lpstr>
      <vt:lpstr>Motivation</vt:lpstr>
      <vt:lpstr>Our contribution</vt:lpstr>
      <vt:lpstr>Outline</vt:lpstr>
      <vt:lpstr>Photon Mapping review</vt:lpstr>
      <vt:lpstr>Photon Mapping review</vt:lpstr>
      <vt:lpstr>PM issues</vt:lpstr>
      <vt:lpstr>PM issues</vt:lpstr>
      <vt:lpstr>Main idea</vt:lpstr>
      <vt:lpstr>1st strategy</vt:lpstr>
      <vt:lpstr>2nd strategy</vt:lpstr>
      <vt:lpstr>3rd strategy</vt:lpstr>
      <vt:lpstr>Strategy combination</vt:lpstr>
      <vt:lpstr>Algorithm overview</vt:lpstr>
      <vt:lpstr>Results</vt:lpstr>
      <vt:lpstr>Application to progressive methods  (not a part of the CESCG article)</vt:lpstr>
      <vt:lpstr>  Progressive results</vt:lpstr>
      <vt:lpstr>Results</vt:lpstr>
      <vt:lpstr>Results</vt:lpstr>
      <vt:lpstr>Limitation</vt:lpstr>
      <vt:lpstr>Conclusion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Jirka</dc:creator>
  <cp:lastModifiedBy>Jirka</cp:lastModifiedBy>
  <cp:revision>159</cp:revision>
  <dcterms:created xsi:type="dcterms:W3CDTF">2011-04-20T13:55:03Z</dcterms:created>
  <dcterms:modified xsi:type="dcterms:W3CDTF">2011-04-30T05:46:39Z</dcterms:modified>
</cp:coreProperties>
</file>